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22" r:id="rId2"/>
    <p:sldId id="324" r:id="rId3"/>
    <p:sldId id="297" r:id="rId4"/>
    <p:sldId id="319" r:id="rId5"/>
    <p:sldId id="301" r:id="rId6"/>
    <p:sldId id="298" r:id="rId7"/>
    <p:sldId id="299" r:id="rId8"/>
    <p:sldId id="300" r:id="rId9"/>
    <p:sldId id="302" r:id="rId10"/>
    <p:sldId id="304" r:id="rId11"/>
    <p:sldId id="305" r:id="rId12"/>
    <p:sldId id="303" r:id="rId13"/>
    <p:sldId id="306" r:id="rId14"/>
    <p:sldId id="286" r:id="rId15"/>
    <p:sldId id="257" r:id="rId16"/>
    <p:sldId id="287" r:id="rId17"/>
    <p:sldId id="288" r:id="rId18"/>
    <p:sldId id="290" r:id="rId19"/>
    <p:sldId id="259" r:id="rId20"/>
    <p:sldId id="260" r:id="rId21"/>
    <p:sldId id="261" r:id="rId22"/>
    <p:sldId id="262" r:id="rId23"/>
    <p:sldId id="263" r:id="rId24"/>
    <p:sldId id="264" r:id="rId25"/>
    <p:sldId id="292" r:id="rId26"/>
    <p:sldId id="293" r:id="rId27"/>
    <p:sldId id="265" r:id="rId28"/>
    <p:sldId id="294" r:id="rId29"/>
    <p:sldId id="266" r:id="rId30"/>
    <p:sldId id="295" r:id="rId31"/>
    <p:sldId id="267" r:id="rId32"/>
    <p:sldId id="325" r:id="rId33"/>
    <p:sldId id="268" r:id="rId34"/>
    <p:sldId id="296" r:id="rId35"/>
    <p:sldId id="274" r:id="rId36"/>
    <p:sldId id="269" r:id="rId37"/>
    <p:sldId id="270" r:id="rId38"/>
    <p:sldId id="273" r:id="rId39"/>
    <p:sldId id="321" r:id="rId40"/>
    <p:sldId id="271" r:id="rId41"/>
    <p:sldId id="272" r:id="rId42"/>
    <p:sldId id="275" r:id="rId43"/>
    <p:sldId id="276" r:id="rId44"/>
    <p:sldId id="326" r:id="rId45"/>
    <p:sldId id="277" r:id="rId46"/>
    <p:sldId id="278" r:id="rId47"/>
    <p:sldId id="279" r:id="rId48"/>
    <p:sldId id="280" r:id="rId49"/>
    <p:sldId id="281" r:id="rId50"/>
    <p:sldId id="282" r:id="rId51"/>
    <p:sldId id="283" r:id="rId52"/>
    <p:sldId id="284" r:id="rId53"/>
    <p:sldId id="307" r:id="rId54"/>
    <p:sldId id="308" r:id="rId55"/>
    <p:sldId id="309" r:id="rId56"/>
    <p:sldId id="310" r:id="rId57"/>
    <p:sldId id="311" r:id="rId58"/>
    <p:sldId id="312" r:id="rId59"/>
    <p:sldId id="313" r:id="rId60"/>
    <p:sldId id="314" r:id="rId61"/>
    <p:sldId id="316" r:id="rId62"/>
    <p:sldId id="323"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9913" autoAdjust="0"/>
  </p:normalViewPr>
  <p:slideViewPr>
    <p:cSldViewPr>
      <p:cViewPr varScale="1">
        <p:scale>
          <a:sx n="88" d="100"/>
          <a:sy n="88" d="100"/>
        </p:scale>
        <p:origin x="178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FD79E3-0570-4456-8493-0FA10CE1F950}" type="datetimeFigureOut">
              <a:rPr lang="en-US" smtClean="0"/>
              <a:t>8/15/18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DA57C9-25D1-4FD9-B548-B5060B290EDB}" type="slidenum">
              <a:rPr lang="en-US" smtClean="0"/>
              <a:t>‹#›</a:t>
            </a:fld>
            <a:endParaRPr lang="en-US"/>
          </a:p>
        </p:txBody>
      </p:sp>
    </p:spTree>
    <p:extLst>
      <p:ext uri="{BB962C8B-B14F-4D97-AF65-F5344CB8AC3E}">
        <p14:creationId xmlns:p14="http://schemas.microsoft.com/office/powerpoint/2010/main" val="350204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notes!</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So if you store the key</a:t>
            </a:r>
            <a:r>
              <a:rPr lang="en-US" baseline="0" dirty="0"/>
              <a:t> in a variable, you can use that variable to index into the hash at that key.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{'Joe': 25, 'Sally':35}</a:t>
            </a:r>
          </a:p>
          <a:p>
            <a:r>
              <a:rPr lang="en-US" dirty="0"/>
              <a:t>Commas separate entries. Keys precede their</a:t>
            </a:r>
            <a:r>
              <a:rPr lang="en-US" baseline="0" dirty="0"/>
              <a:t> values and are separated by a colon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{'Joe': 25, 'Sally':35}</a:t>
            </a:r>
          </a:p>
          <a:p>
            <a:r>
              <a:rPr lang="en-US" dirty="0"/>
              <a:t>Commas separate entries. Keys precede their</a:t>
            </a:r>
            <a:r>
              <a:rPr lang="en-US" baseline="0" dirty="0"/>
              <a:t> values and are separated by a colon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A57C9-25D1-4FD9-B548-B5060B290EDB}" type="slidenum">
              <a:rPr lang="en-US" smtClean="0"/>
              <a:t>5</a:t>
            </a:fld>
            <a:endParaRPr lang="en-US"/>
          </a:p>
        </p:txBody>
      </p:sp>
    </p:spTree>
    <p:extLst>
      <p:ext uri="{BB962C8B-B14F-4D97-AF65-F5344CB8AC3E}">
        <p14:creationId xmlns:p14="http://schemas.microsoft.com/office/powerpoint/2010/main" val="1765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452185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A57C9-25D1-4FD9-B548-B5060B290EDB}" type="slidenum">
              <a:rPr lang="en-US" smtClean="0"/>
              <a:t>6</a:t>
            </a:fld>
            <a:endParaRPr lang="en-US"/>
          </a:p>
        </p:txBody>
      </p:sp>
    </p:spTree>
    <p:extLst>
      <p:ext uri="{BB962C8B-B14F-4D97-AF65-F5344CB8AC3E}">
        <p14:creationId xmlns:p14="http://schemas.microsoft.com/office/powerpoint/2010/main" val="17655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This prints in a sorted order, but the hash itself</a:t>
            </a:r>
            <a:r>
              <a:rPr lang="en-US" baseline="0" dirty="0"/>
              <a:t> is unaffected!</a:t>
            </a:r>
          </a:p>
          <a:p>
            <a:r>
              <a:rPr lang="en-US" baseline="0" dirty="0"/>
              <a:t>Basically, what we are sorting is the list returned by </a:t>
            </a:r>
            <a:r>
              <a:rPr lang="en-US" baseline="0" dirty="0" err="1"/>
              <a:t>ages.keys</a:t>
            </a:r>
            <a:r>
              <a:rPr lang="en-US" baseline="0" dirty="0"/>
              <a:t>(), then we are indexing into the </a:t>
            </a:r>
            <a:r>
              <a:rPr lang="en-US" baseline="0" dirty="0" err="1"/>
              <a:t>dict</a:t>
            </a:r>
            <a:r>
              <a:rPr lang="en-US" baseline="0" dirty="0"/>
              <a:t> in that order</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19085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Weird spacing</a:t>
            </a:r>
            <a:r>
              <a:rPr lang="en-US" baseline="0" dirty="0"/>
              <a:t> for educational purposes.</a:t>
            </a:r>
            <a:endParaRPr lang="en-US" dirty="0"/>
          </a:p>
        </p:txBody>
      </p:sp>
      <p:sp>
        <p:nvSpPr>
          <p:cNvPr id="4" name="Slide Number Placeholder 3"/>
          <p:cNvSpPr>
            <a:spLocks noGrp="1"/>
          </p:cNvSpPr>
          <p:nvPr>
            <p:ph type="sldNum" sz="quarter" idx="10"/>
          </p:nvPr>
        </p:nvSpPr>
        <p:spPr/>
        <p:txBody>
          <a:bodyPr/>
          <a:lstStyle/>
          <a:p>
            <a:fld id="{6BDA57C9-25D1-4FD9-B548-B5060B290EDB}" type="slidenum">
              <a:rPr lang="en-US" smtClean="0"/>
              <a:t>9</a:t>
            </a:fld>
            <a:endParaRPr lang="en-US"/>
          </a:p>
        </p:txBody>
      </p:sp>
    </p:spTree>
    <p:extLst>
      <p:ext uri="{BB962C8B-B14F-4D97-AF65-F5344CB8AC3E}">
        <p14:creationId xmlns:p14="http://schemas.microsoft.com/office/powerpoint/2010/main" val="3769149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A57C9-25D1-4FD9-B548-B5060B290EDB}" type="slidenum">
              <a:rPr lang="en-US" smtClean="0"/>
              <a:t>10</a:t>
            </a:fld>
            <a:endParaRPr lang="en-US"/>
          </a:p>
        </p:txBody>
      </p:sp>
    </p:spTree>
    <p:extLst>
      <p:ext uri="{BB962C8B-B14F-4D97-AF65-F5344CB8AC3E}">
        <p14:creationId xmlns:p14="http://schemas.microsoft.com/office/powerpoint/2010/main" val="3769149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The line "%</a:t>
            </a:r>
            <a:r>
              <a:rPr lang="en-US" dirty="0" err="1"/>
              <a:t>matplotlib</a:t>
            </a:r>
            <a:r>
              <a:rPr lang="en-US" dirty="0"/>
              <a:t> inline",</a:t>
            </a:r>
            <a:r>
              <a:rPr lang="en-US" baseline="0" dirty="0"/>
              <a:t> when used in a </a:t>
            </a:r>
            <a:r>
              <a:rPr lang="en-US" baseline="0" dirty="0" err="1"/>
              <a:t>jupyter</a:t>
            </a:r>
            <a:r>
              <a:rPr lang="en-US" baseline="0" dirty="0"/>
              <a:t> notebook, will cause your plots to display right within the notebook, below the code cell.</a:t>
            </a:r>
          </a:p>
          <a:p>
            <a:endParaRPr lang="en-US" baseline="0" dirty="0"/>
          </a:p>
          <a:p>
            <a:r>
              <a:rPr lang="en-US" baseline="0" dirty="0"/>
              <a:t>Note, </a:t>
            </a:r>
            <a:r>
              <a:rPr lang="en-US" baseline="0" dirty="0" err="1"/>
              <a:t>matplotlib</a:t>
            </a:r>
            <a:r>
              <a:rPr lang="en-US" baseline="0" dirty="0"/>
              <a:t> is one of the packages included with Anaconda. If you don't have Anaconda, you'll have to download and install the package.</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A57C9-25D1-4FD9-B548-B5060B290EDB}" type="slidenum">
              <a:rPr lang="en-US" smtClean="0"/>
              <a:t>11</a:t>
            </a:fld>
            <a:endParaRPr lang="en-US"/>
          </a:p>
        </p:txBody>
      </p:sp>
    </p:spTree>
    <p:extLst>
      <p:ext uri="{BB962C8B-B14F-4D97-AF65-F5344CB8AC3E}">
        <p14:creationId xmlns:p14="http://schemas.microsoft.com/office/powerpoint/2010/main" val="376914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pretty much be used</a:t>
            </a:r>
            <a:r>
              <a:rPr lang="en-US" baseline="0" dirty="0"/>
              <a:t> as a template for most situations.</a:t>
            </a:r>
            <a:endParaRPr lang="en-US" dirty="0"/>
          </a:p>
        </p:txBody>
      </p:sp>
      <p:sp>
        <p:nvSpPr>
          <p:cNvPr id="4" name="Slide Number Placeholder 3"/>
          <p:cNvSpPr>
            <a:spLocks noGrp="1"/>
          </p:cNvSpPr>
          <p:nvPr>
            <p:ph type="sldNum" sz="quarter" idx="10"/>
          </p:nvPr>
        </p:nvSpPr>
        <p:spPr/>
        <p:txBody>
          <a:bodyPr/>
          <a:lstStyle/>
          <a:p>
            <a:fld id="{6BDA57C9-25D1-4FD9-B548-B5060B290EDB}" type="slidenum">
              <a:rPr lang="en-US" smtClean="0"/>
              <a:t>12</a:t>
            </a:fld>
            <a:endParaRPr lang="en-US"/>
          </a:p>
        </p:txBody>
      </p:sp>
    </p:spTree>
    <p:extLst>
      <p:ext uri="{BB962C8B-B14F-4D97-AF65-F5344CB8AC3E}">
        <p14:creationId xmlns:p14="http://schemas.microsoft.com/office/powerpoint/2010/main" val="629328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Single or</a:t>
            </a:r>
            <a:r>
              <a:rPr lang="en-US" baseline="0" dirty="0"/>
              <a:t> double quotes are fine.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Dictionaries are similar to what</a:t>
            </a:r>
            <a:r>
              <a:rPr lang="en-US" baseline="0" dirty="0"/>
              <a:t> other languages call "hash tables". So I might call them that sometimes.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54A8FE-4573-4CBD-AC51-25ED855E8429}"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237668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54A8FE-4573-4CBD-AC51-25ED855E8429}"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374630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54A8FE-4573-4CBD-AC51-25ED855E8429}"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411370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393246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54A8FE-4573-4CBD-AC51-25ED855E8429}"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130097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4A8FE-4573-4CBD-AC51-25ED855E8429}"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239322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54A8FE-4573-4CBD-AC51-25ED855E8429}"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119686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54A8FE-4573-4CBD-AC51-25ED855E8429}"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263941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54A8FE-4573-4CBD-AC51-25ED855E8429}"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2247992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4A8FE-4573-4CBD-AC51-25ED855E8429}"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353150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4A8FE-4573-4CBD-AC51-25ED855E8429}"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3250585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4A8FE-4573-4CBD-AC51-25ED855E8429}"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AA3B4-57C3-406C-B1C3-4598693CEE31}" type="slidenum">
              <a:rPr lang="en-US" smtClean="0"/>
              <a:t>‹#›</a:t>
            </a:fld>
            <a:endParaRPr lang="en-US"/>
          </a:p>
        </p:txBody>
      </p:sp>
    </p:spTree>
    <p:extLst>
      <p:ext uri="{BB962C8B-B14F-4D97-AF65-F5344CB8AC3E}">
        <p14:creationId xmlns:p14="http://schemas.microsoft.com/office/powerpoint/2010/main" val="2581566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4A8FE-4573-4CBD-AC51-25ED855E8429}" type="datetimeFigureOut">
              <a:rPr lang="en-US" smtClean="0"/>
              <a:t>8/15/18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AA3B4-57C3-406C-B1C3-4598693CEE31}" type="slidenum">
              <a:rPr lang="en-US" smtClean="0"/>
              <a:t>‹#›</a:t>
            </a:fld>
            <a:endParaRPr lang="en-US"/>
          </a:p>
        </p:txBody>
      </p:sp>
    </p:spTree>
    <p:extLst>
      <p:ext uri="{BB962C8B-B14F-4D97-AF65-F5344CB8AC3E}">
        <p14:creationId xmlns:p14="http://schemas.microsoft.com/office/powerpoint/2010/main" val="3139886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85940"/>
            <a:ext cx="7772400" cy="1470025"/>
          </a:xfrm>
        </p:spPr>
        <p:txBody>
          <a:bodyPr>
            <a:normAutofit/>
          </a:bodyPr>
          <a:lstStyle/>
          <a:p>
            <a:r>
              <a:rPr lang="en-US" dirty="0">
                <a:latin typeface="Calibri Light" panose="020F0302020204030204" pitchFamily="34" charset="0"/>
              </a:rPr>
              <a:t>Data structures </a:t>
            </a:r>
            <a:r>
              <a:rPr lang="en-US" dirty="0" err="1">
                <a:latin typeface="Calibri Light" panose="020F0302020204030204" pitchFamily="34" charset="0"/>
              </a:rPr>
              <a:t>pt</a:t>
            </a:r>
            <a:r>
              <a:rPr lang="en-US" dirty="0">
                <a:latin typeface="Calibri Light" panose="020F0302020204030204" pitchFamily="34" charset="0"/>
              </a:rPr>
              <a:t> II: Dictionaries</a:t>
            </a:r>
          </a:p>
        </p:txBody>
      </p:sp>
      <p:sp>
        <p:nvSpPr>
          <p:cNvPr id="3" name="Subtitle 2"/>
          <p:cNvSpPr>
            <a:spLocks noGrp="1"/>
          </p:cNvSpPr>
          <p:nvPr>
            <p:ph type="subTitle" idx="1"/>
          </p:nvPr>
        </p:nvSpPr>
        <p:spPr>
          <a:xfrm>
            <a:off x="1384645" y="4077031"/>
            <a:ext cx="6400800" cy="1066800"/>
          </a:xfrm>
        </p:spPr>
        <p:txBody>
          <a:bodyPr>
            <a:normAutofit/>
          </a:bodyPr>
          <a:lstStyle/>
          <a:p>
            <a:r>
              <a:rPr lang="en-US" sz="2800" dirty="0"/>
              <a:t>Lesson 5 – 8/15/18</a:t>
            </a:r>
          </a:p>
          <a:p>
            <a:r>
              <a:rPr lang="en-US" sz="2800" dirty="0"/>
              <a:t>Slide by Sarah Middleton</a:t>
            </a:r>
          </a:p>
          <a:p>
            <a:endParaRPr lang="en-US" sz="2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78" y="685800"/>
            <a:ext cx="2477444" cy="2717504"/>
          </a:xfrm>
          <a:prstGeom prst="rect">
            <a:avLst/>
          </a:prstGeom>
        </p:spPr>
      </p:pic>
      <p:pic>
        <p:nvPicPr>
          <p:cNvPr id="7" name="Picture 2" descr="http://upibi.org/wp-content/uploads/2015/03/IBI-logo-with-text.jpg">
            <a:extLst>
              <a:ext uri="{FF2B5EF4-FFF2-40B4-BE49-F238E27FC236}">
                <a16:creationId xmlns:a16="http://schemas.microsoft.com/office/drawing/2014/main" id="{C82988B9-FE43-0B49-ABA9-2998B0FFC2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821" y="6016253"/>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143D50-4A50-3A47-8E7C-877BD67B4541}"/>
              </a:ext>
            </a:extLst>
          </p:cNvPr>
          <p:cNvSpPr txBox="1"/>
          <p:nvPr/>
        </p:nvSpPr>
        <p:spPr>
          <a:xfrm>
            <a:off x="3248627" y="6236736"/>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sp>
        <p:nvSpPr>
          <p:cNvPr id="9" name="TextBox 8">
            <a:extLst>
              <a:ext uri="{FF2B5EF4-FFF2-40B4-BE49-F238E27FC236}">
                <a16:creationId xmlns:a16="http://schemas.microsoft.com/office/drawing/2014/main" id="{0B4CFDB0-21DD-A74E-B8CA-341A8D860B74}"/>
              </a:ext>
            </a:extLst>
          </p:cNvPr>
          <p:cNvSpPr txBox="1"/>
          <p:nvPr/>
        </p:nvSpPr>
        <p:spPr>
          <a:xfrm>
            <a:off x="3402930" y="5071358"/>
            <a:ext cx="2699777" cy="584775"/>
          </a:xfrm>
          <a:prstGeom prst="rect">
            <a:avLst/>
          </a:prstGeom>
          <a:noFill/>
        </p:spPr>
        <p:txBody>
          <a:bodyPr wrap="none" rtlCol="0">
            <a:spAutoFit/>
          </a:bodyPr>
          <a:lstStyle/>
          <a:p>
            <a:pPr algn="ctr"/>
            <a:r>
              <a:rPr lang="en-US" sz="3200" dirty="0">
                <a:solidFill>
                  <a:schemeClr val="tx1">
                    <a:lumMod val="50000"/>
                    <a:lumOff val="50000"/>
                  </a:schemeClr>
                </a:solidFill>
                <a:latin typeface="+mj-lt"/>
              </a:rPr>
              <a:t>(Please sign-in)</a:t>
            </a:r>
          </a:p>
        </p:txBody>
      </p:sp>
      <p:pic>
        <p:nvPicPr>
          <p:cNvPr id="10" name="Picture 9">
            <a:extLst>
              <a:ext uri="{FF2B5EF4-FFF2-40B4-BE49-F238E27FC236}">
                <a16:creationId xmlns:a16="http://schemas.microsoft.com/office/drawing/2014/main" id="{00291332-23CD-1049-92E1-65D50AD3EB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1" y="6038831"/>
            <a:ext cx="1806498" cy="595400"/>
          </a:xfrm>
          <a:prstGeom prst="rect">
            <a:avLst/>
          </a:prstGeom>
        </p:spPr>
      </p:pic>
      <p:pic>
        <p:nvPicPr>
          <p:cNvPr id="11" name="Picture 10">
            <a:extLst>
              <a:ext uri="{FF2B5EF4-FFF2-40B4-BE49-F238E27FC236}">
                <a16:creationId xmlns:a16="http://schemas.microsoft.com/office/drawing/2014/main" id="{3CEEEA35-94AE-D24E-8829-81E7923C29B0}"/>
              </a:ext>
            </a:extLst>
          </p:cNvPr>
          <p:cNvPicPr>
            <a:picLocks noChangeAspect="1"/>
          </p:cNvPicPr>
          <p:nvPr/>
        </p:nvPicPr>
        <p:blipFill rotWithShape="1">
          <a:blip r:embed="rId6"/>
          <a:srcRect t="17995" b="17614"/>
          <a:stretch/>
        </p:blipFill>
        <p:spPr>
          <a:xfrm>
            <a:off x="6493928" y="5951094"/>
            <a:ext cx="1270416" cy="818047"/>
          </a:xfrm>
          <a:prstGeom prst="rect">
            <a:avLst/>
          </a:prstGeom>
        </p:spPr>
      </p:pic>
      <p:pic>
        <p:nvPicPr>
          <p:cNvPr id="12" name="Picture 11">
            <a:extLst>
              <a:ext uri="{FF2B5EF4-FFF2-40B4-BE49-F238E27FC236}">
                <a16:creationId xmlns:a16="http://schemas.microsoft.com/office/drawing/2014/main" id="{0621304E-3D95-3D42-BC0D-EC06A808D863}"/>
              </a:ext>
            </a:extLst>
          </p:cNvPr>
          <p:cNvPicPr>
            <a:picLocks noChangeAspect="1"/>
          </p:cNvPicPr>
          <p:nvPr/>
        </p:nvPicPr>
        <p:blipFill>
          <a:blip r:embed="rId7"/>
          <a:stretch>
            <a:fillRect/>
          </a:stretch>
        </p:blipFill>
        <p:spPr>
          <a:xfrm>
            <a:off x="7880006" y="5935264"/>
            <a:ext cx="928350" cy="812804"/>
          </a:xfrm>
          <a:prstGeom prst="rect">
            <a:avLst/>
          </a:prstGeom>
        </p:spPr>
      </p:pic>
    </p:spTree>
    <p:extLst>
      <p:ext uri="{BB962C8B-B14F-4D97-AF65-F5344CB8AC3E}">
        <p14:creationId xmlns:p14="http://schemas.microsoft.com/office/powerpoint/2010/main" val="1145901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Only strings can be printed</a:t>
            </a:r>
          </a:p>
        </p:txBody>
      </p:sp>
      <p:sp>
        <p:nvSpPr>
          <p:cNvPr id="3" name="Content Placeholder 2"/>
          <p:cNvSpPr>
            <a:spLocks noGrp="1"/>
          </p:cNvSpPr>
          <p:nvPr>
            <p:ph idx="1"/>
          </p:nvPr>
        </p:nvSpPr>
        <p:spPr/>
        <p:txBody>
          <a:bodyPr>
            <a:normAutofit/>
          </a:bodyPr>
          <a:lstStyle/>
          <a:p>
            <a:pPr marL="0" indent="0">
              <a:buNone/>
            </a:pPr>
            <a:r>
              <a:rPr lang="en-US" sz="2800" u="sng" dirty="0">
                <a:cs typeface="Courier New" pitchFamily="49" charset="0"/>
              </a:rPr>
              <a:t>Code</a:t>
            </a:r>
            <a:endParaRPr lang="en-US" sz="2400" u="sng" dirty="0">
              <a:cs typeface="Courier New" pitchFamily="49" charset="0"/>
            </a:endParaRPr>
          </a:p>
          <a:p>
            <a:pPr marL="0" indent="0">
              <a:buNone/>
            </a:pPr>
            <a:r>
              <a:rPr lang="en-US" sz="2000" dirty="0" err="1">
                <a:latin typeface="Courier New" pitchFamily="49" charset="0"/>
                <a:cs typeface="Courier New" pitchFamily="49" charset="0"/>
              </a:rPr>
              <a:t>fileName</a:t>
            </a:r>
            <a:r>
              <a:rPr lang="en-US" sz="2000" dirty="0">
                <a:latin typeface="Courier New" pitchFamily="49" charset="0"/>
                <a:cs typeface="Courier New" pitchFamily="49" charset="0"/>
              </a:rPr>
              <a:t> = </a:t>
            </a:r>
            <a:r>
              <a:rPr lang="en-US" sz="2000" dirty="0">
                <a:solidFill>
                  <a:schemeClr val="tx1">
                    <a:lumMod val="50000"/>
                    <a:lumOff val="50000"/>
                  </a:schemeClr>
                </a:solidFill>
                <a:latin typeface="Courier New" pitchFamily="49" charset="0"/>
                <a:cs typeface="Courier New" pitchFamily="49" charset="0"/>
              </a:rPr>
              <a:t>"output.txt"</a:t>
            </a:r>
            <a:endParaRPr lang="en-US" sz="2000" dirty="0">
              <a:latin typeface="Courier New" pitchFamily="49" charset="0"/>
              <a:cs typeface="Courier New" pitchFamily="49" charset="0"/>
            </a:endParaRPr>
          </a:p>
          <a:p>
            <a:pPr marL="0" indent="0">
              <a:buNone/>
            </a:pPr>
            <a:r>
              <a:rPr lang="en-US" sz="2000" dirty="0" err="1">
                <a:latin typeface="Courier New" pitchFamily="49" charset="0"/>
                <a:cs typeface="Courier New" pitchFamily="49" charset="0"/>
              </a:rPr>
              <a:t>outFile</a:t>
            </a:r>
            <a:r>
              <a:rPr lang="en-US" sz="2000" dirty="0">
                <a:latin typeface="Courier New" pitchFamily="49" charset="0"/>
                <a:cs typeface="Courier New" pitchFamily="49" charset="0"/>
              </a:rPr>
              <a:t> = open(</a:t>
            </a:r>
            <a:r>
              <a:rPr lang="en-US" sz="2000" dirty="0" err="1">
                <a:latin typeface="Courier New" pitchFamily="49" charset="0"/>
                <a:cs typeface="Courier New" pitchFamily="49" charset="0"/>
              </a:rPr>
              <a:t>fileName</a:t>
            </a:r>
            <a:r>
              <a:rPr lang="en-US" sz="2000" dirty="0">
                <a:latin typeface="Courier New" pitchFamily="49" charset="0"/>
                <a:cs typeface="Courier New" pitchFamily="49" charset="0"/>
              </a:rPr>
              <a:t>, </a:t>
            </a:r>
            <a:r>
              <a:rPr lang="en-US" sz="2000" dirty="0">
                <a:solidFill>
                  <a:schemeClr val="tx1">
                    <a:lumMod val="50000"/>
                    <a:lumOff val="50000"/>
                  </a:schemeClr>
                </a:solidFill>
                <a:latin typeface="Courier New" pitchFamily="49" charset="0"/>
                <a:cs typeface="Courier New" pitchFamily="49" charset="0"/>
              </a:rPr>
              <a:t>'w'</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outFile.write</a:t>
            </a:r>
            <a:r>
              <a:rPr lang="en-US" sz="2000" dirty="0">
                <a:latin typeface="Courier New" pitchFamily="49" charset="0"/>
                <a:cs typeface="Courier New" pitchFamily="49" charset="0"/>
              </a:rPr>
              <a:t>(</a:t>
            </a:r>
            <a:r>
              <a:rPr lang="en-US" sz="2000" b="1" dirty="0">
                <a:solidFill>
                  <a:srgbClr val="FF0000"/>
                </a:solidFill>
                <a:latin typeface="Courier New" pitchFamily="49" charset="0"/>
                <a:cs typeface="Courier New" pitchFamily="49" charset="0"/>
              </a:rPr>
              <a:t>25</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outFile.close</a:t>
            </a:r>
            <a:r>
              <a:rPr lang="en-US" sz="2000" dirty="0">
                <a:latin typeface="Courier New" pitchFamily="49" charset="0"/>
                <a:cs typeface="Courier New" pitchFamily="49" charset="0"/>
              </a:rPr>
              <a:t>()</a:t>
            </a:r>
          </a:p>
          <a:p>
            <a:pPr marL="0" indent="0">
              <a:buNone/>
            </a:pPr>
            <a:endParaRPr lang="en-US" sz="2000" dirty="0">
              <a:latin typeface="Courier New" pitchFamily="49" charset="0"/>
              <a:cs typeface="Courier New" pitchFamily="49" charset="0"/>
            </a:endParaRPr>
          </a:p>
          <a:p>
            <a:pPr marL="0" indent="0">
              <a:buNone/>
            </a:pPr>
            <a:r>
              <a:rPr lang="en-US" sz="2800" dirty="0">
                <a:cs typeface="Courier New" pitchFamily="49" charset="0"/>
              </a:rPr>
              <a:t>Error:</a:t>
            </a:r>
          </a:p>
          <a:p>
            <a:pPr marL="0" indent="0">
              <a:buNone/>
            </a:pPr>
            <a:r>
              <a:rPr lang="en-US" sz="1400" dirty="0" err="1">
                <a:latin typeface="Courier New" pitchFamily="49" charset="0"/>
                <a:cs typeface="Courier New" pitchFamily="49" charset="0"/>
              </a:rPr>
              <a:t>Traceback</a:t>
            </a:r>
            <a:r>
              <a:rPr lang="en-US" sz="1400" dirty="0">
                <a:latin typeface="Courier New" pitchFamily="49" charset="0"/>
                <a:cs typeface="Courier New" pitchFamily="49" charset="0"/>
              </a:rPr>
              <a:t> (most recent call last):</a:t>
            </a:r>
          </a:p>
          <a:p>
            <a:pPr marL="0" indent="0">
              <a:buNone/>
            </a:pPr>
            <a:r>
              <a:rPr lang="en-US" sz="1400" dirty="0">
                <a:latin typeface="Courier New" pitchFamily="49" charset="0"/>
                <a:cs typeface="Courier New" pitchFamily="49" charset="0"/>
              </a:rPr>
              <a:t>  File "test.py", line 3, in &lt;module&gt;</a:t>
            </a:r>
          </a:p>
          <a:p>
            <a:pPr marL="0" indent="0">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outFile.write</a:t>
            </a:r>
            <a:r>
              <a:rPr lang="en-US" sz="1400" dirty="0">
                <a:latin typeface="Courier New" pitchFamily="49" charset="0"/>
                <a:cs typeface="Courier New" pitchFamily="49" charset="0"/>
              </a:rPr>
              <a:t>(25)</a:t>
            </a:r>
          </a:p>
          <a:p>
            <a:pPr marL="0" indent="0">
              <a:buNone/>
            </a:pPr>
            <a:r>
              <a:rPr lang="en-US" sz="1400" dirty="0" err="1">
                <a:latin typeface="Courier New" pitchFamily="49" charset="0"/>
                <a:cs typeface="Courier New" pitchFamily="49" charset="0"/>
              </a:rPr>
              <a:t>TypeError</a:t>
            </a:r>
            <a:r>
              <a:rPr lang="en-US" sz="1400" dirty="0">
                <a:latin typeface="Courier New" pitchFamily="49" charset="0"/>
                <a:cs typeface="Courier New" pitchFamily="49" charset="0"/>
              </a:rPr>
              <a:t>: expected a character buffer object</a:t>
            </a:r>
          </a:p>
        </p:txBody>
      </p:sp>
    </p:spTree>
    <p:extLst>
      <p:ext uri="{BB962C8B-B14F-4D97-AF65-F5344CB8AC3E}">
        <p14:creationId xmlns:p14="http://schemas.microsoft.com/office/powerpoint/2010/main" val="164153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Only strings can be printed</a:t>
            </a:r>
          </a:p>
        </p:txBody>
      </p:sp>
      <p:sp>
        <p:nvSpPr>
          <p:cNvPr id="3" name="Content Placeholder 2"/>
          <p:cNvSpPr>
            <a:spLocks noGrp="1"/>
          </p:cNvSpPr>
          <p:nvPr>
            <p:ph idx="1"/>
          </p:nvPr>
        </p:nvSpPr>
        <p:spPr/>
        <p:txBody>
          <a:bodyPr>
            <a:normAutofit/>
          </a:bodyPr>
          <a:lstStyle/>
          <a:p>
            <a:pPr marL="0" indent="0">
              <a:buNone/>
            </a:pPr>
            <a:r>
              <a:rPr lang="en-US" sz="2800" u="sng" dirty="0">
                <a:cs typeface="Courier New" pitchFamily="49" charset="0"/>
              </a:rPr>
              <a:t>Code</a:t>
            </a:r>
            <a:endParaRPr lang="en-US" sz="2400" u="sng" dirty="0">
              <a:cs typeface="Courier New" pitchFamily="49" charset="0"/>
            </a:endParaRPr>
          </a:p>
          <a:p>
            <a:pPr marL="0" indent="0">
              <a:buNone/>
            </a:pPr>
            <a:r>
              <a:rPr lang="en-US" sz="2000" dirty="0" err="1">
                <a:latin typeface="Courier New" pitchFamily="49" charset="0"/>
                <a:cs typeface="Courier New" pitchFamily="49" charset="0"/>
              </a:rPr>
              <a:t>fileName</a:t>
            </a:r>
            <a:r>
              <a:rPr lang="en-US" sz="2000" dirty="0">
                <a:latin typeface="Courier New" pitchFamily="49" charset="0"/>
                <a:cs typeface="Courier New" pitchFamily="49" charset="0"/>
              </a:rPr>
              <a:t> = </a:t>
            </a:r>
            <a:r>
              <a:rPr lang="en-US" sz="2000" dirty="0">
                <a:solidFill>
                  <a:schemeClr val="tx1">
                    <a:lumMod val="50000"/>
                    <a:lumOff val="50000"/>
                  </a:schemeClr>
                </a:solidFill>
                <a:latin typeface="Courier New" pitchFamily="49" charset="0"/>
                <a:cs typeface="Courier New" pitchFamily="49" charset="0"/>
              </a:rPr>
              <a:t>"output.txt"</a:t>
            </a:r>
            <a:endParaRPr lang="en-US" sz="2000" dirty="0">
              <a:latin typeface="Courier New" pitchFamily="49" charset="0"/>
              <a:cs typeface="Courier New" pitchFamily="49" charset="0"/>
            </a:endParaRPr>
          </a:p>
          <a:p>
            <a:pPr marL="0" indent="0">
              <a:buNone/>
            </a:pPr>
            <a:r>
              <a:rPr lang="en-US" sz="2000" dirty="0" err="1">
                <a:latin typeface="Courier New" pitchFamily="49" charset="0"/>
                <a:cs typeface="Courier New" pitchFamily="49" charset="0"/>
              </a:rPr>
              <a:t>outFile</a:t>
            </a:r>
            <a:r>
              <a:rPr lang="en-US" sz="2000" dirty="0">
                <a:latin typeface="Courier New" pitchFamily="49" charset="0"/>
                <a:cs typeface="Courier New" pitchFamily="49" charset="0"/>
              </a:rPr>
              <a:t> = open(</a:t>
            </a:r>
            <a:r>
              <a:rPr lang="en-US" sz="2000" dirty="0" err="1">
                <a:latin typeface="Courier New" pitchFamily="49" charset="0"/>
                <a:cs typeface="Courier New" pitchFamily="49" charset="0"/>
              </a:rPr>
              <a:t>fileName</a:t>
            </a:r>
            <a:r>
              <a:rPr lang="en-US" sz="2000" dirty="0">
                <a:latin typeface="Courier New" pitchFamily="49" charset="0"/>
                <a:cs typeface="Courier New" pitchFamily="49" charset="0"/>
              </a:rPr>
              <a:t>, </a:t>
            </a:r>
            <a:r>
              <a:rPr lang="en-US" sz="2000" dirty="0">
                <a:solidFill>
                  <a:schemeClr val="tx1">
                    <a:lumMod val="50000"/>
                    <a:lumOff val="50000"/>
                  </a:schemeClr>
                </a:solidFill>
                <a:latin typeface="Courier New" pitchFamily="49" charset="0"/>
                <a:cs typeface="Courier New" pitchFamily="49" charset="0"/>
              </a:rPr>
              <a:t>'w'</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outFile.write</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str</a:t>
            </a:r>
            <a:r>
              <a:rPr lang="en-US" sz="2000" dirty="0">
                <a:latin typeface="Courier New" pitchFamily="49" charset="0"/>
                <a:cs typeface="Courier New" pitchFamily="49" charset="0"/>
              </a:rPr>
              <a:t>(</a:t>
            </a:r>
            <a:r>
              <a:rPr lang="en-US" sz="2000" b="1" dirty="0">
                <a:solidFill>
                  <a:srgbClr val="FF0000"/>
                </a:solidFill>
                <a:latin typeface="Courier New" pitchFamily="49" charset="0"/>
                <a:cs typeface="Courier New" pitchFamily="49" charset="0"/>
              </a:rPr>
              <a:t>25</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outFile.close</a:t>
            </a:r>
            <a:r>
              <a:rPr lang="en-US" sz="2000" dirty="0">
                <a:latin typeface="Courier New" pitchFamily="49" charset="0"/>
                <a:cs typeface="Courier New" pitchFamily="49" charset="0"/>
              </a:rPr>
              <a:t>()</a:t>
            </a:r>
          </a:p>
          <a:p>
            <a:pPr marL="0" indent="0">
              <a:buNone/>
            </a:pPr>
            <a:endParaRPr lang="en-US" sz="2000" dirty="0">
              <a:latin typeface="Courier New" pitchFamily="49" charset="0"/>
              <a:cs typeface="Courier New" pitchFamily="49" charset="0"/>
            </a:endParaRPr>
          </a:p>
          <a:p>
            <a:pPr marL="0" indent="0">
              <a:buNone/>
            </a:pPr>
            <a:r>
              <a:rPr lang="en-US" sz="2800" u="sng" dirty="0">
                <a:cs typeface="Courier New" pitchFamily="49" charset="0"/>
              </a:rPr>
              <a:t>output.txt</a:t>
            </a:r>
          </a:p>
          <a:p>
            <a:pPr marL="0" indent="0">
              <a:buNone/>
            </a:pPr>
            <a:r>
              <a:rPr lang="en-US" sz="2000" dirty="0">
                <a:latin typeface="Courier New" pitchFamily="49" charset="0"/>
                <a:cs typeface="Courier New" pitchFamily="49" charset="0"/>
              </a:rPr>
              <a:t>25</a:t>
            </a:r>
          </a:p>
        </p:txBody>
      </p:sp>
      <p:cxnSp>
        <p:nvCxnSpPr>
          <p:cNvPr id="4" name="Straight Arrow Connector 3"/>
          <p:cNvCxnSpPr/>
          <p:nvPr/>
        </p:nvCxnSpPr>
        <p:spPr>
          <a:xfrm flipH="1" flipV="1">
            <a:off x="3505200" y="3200400"/>
            <a:ext cx="838200" cy="76200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352925" y="3971925"/>
            <a:ext cx="1600200" cy="307777"/>
          </a:xfrm>
          <a:prstGeom prst="rect">
            <a:avLst/>
          </a:prstGeom>
          <a:noFill/>
        </p:spPr>
        <p:txBody>
          <a:bodyPr wrap="square" rtlCol="0">
            <a:spAutoFit/>
          </a:bodyPr>
          <a:lstStyle/>
          <a:p>
            <a:r>
              <a:rPr lang="en-US" sz="1400" dirty="0"/>
              <a:t>A simple fix.</a:t>
            </a:r>
          </a:p>
        </p:txBody>
      </p:sp>
    </p:spTree>
    <p:extLst>
      <p:ext uri="{BB962C8B-B14F-4D97-AF65-F5344CB8AC3E}">
        <p14:creationId xmlns:p14="http://schemas.microsoft.com/office/powerpoint/2010/main" val="252912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Reading and writing can be done at the same time (as long as it's to different files)</a:t>
            </a:r>
          </a:p>
        </p:txBody>
      </p:sp>
      <p:sp>
        <p:nvSpPr>
          <p:cNvPr id="3" name="Content Placeholder 2"/>
          <p:cNvSpPr>
            <a:spLocks noGrp="1"/>
          </p:cNvSpPr>
          <p:nvPr>
            <p:ph idx="1"/>
          </p:nvPr>
        </p:nvSpPr>
        <p:spPr/>
        <p:txBody>
          <a:bodyPr>
            <a:noAutofit/>
          </a:bodyPr>
          <a:lstStyle/>
          <a:p>
            <a:pPr lvl="0">
              <a:buNone/>
            </a:pPr>
            <a:r>
              <a:rPr lang="en" sz="2400" u="sng" dirty="0">
                <a:ea typeface="Courier New"/>
                <a:cs typeface="Courier New"/>
                <a:sym typeface="Courier New"/>
              </a:rPr>
              <a:t>Code</a:t>
            </a:r>
          </a:p>
          <a:p>
            <a:pPr lvl="0">
              <a:buNone/>
            </a:pPr>
            <a:r>
              <a:rPr lang="en" sz="1400" dirty="0">
                <a:latin typeface="Courier New"/>
                <a:ea typeface="Courier New"/>
                <a:cs typeface="Courier New"/>
                <a:sym typeface="Courier New"/>
              </a:rPr>
              <a:t>infile = "genes.txt"</a:t>
            </a:r>
          </a:p>
          <a:p>
            <a:pPr lvl="0">
              <a:buNone/>
            </a:pPr>
            <a:r>
              <a:rPr lang="en" sz="1400" dirty="0">
                <a:latin typeface="Courier New"/>
                <a:ea typeface="Courier New"/>
                <a:cs typeface="Courier New"/>
                <a:sym typeface="Courier New"/>
              </a:rPr>
              <a:t>outfile = "output.txt"</a:t>
            </a:r>
          </a:p>
          <a:p>
            <a:pPr lvl="0">
              <a:buNone/>
            </a:pPr>
            <a:r>
              <a:rPr lang="en" sz="1400" b="1" dirty="0">
                <a:solidFill>
                  <a:schemeClr val="accent6">
                    <a:lumMod val="75000"/>
                  </a:schemeClr>
                </a:solidFill>
                <a:latin typeface="Courier New"/>
                <a:ea typeface="Courier New"/>
                <a:cs typeface="Courier New"/>
                <a:sym typeface="Courier New"/>
              </a:rPr>
              <a:t>inFile</a:t>
            </a:r>
            <a:r>
              <a:rPr lang="en" sz="1400" dirty="0">
                <a:latin typeface="Courier New"/>
                <a:ea typeface="Courier New"/>
                <a:cs typeface="Courier New"/>
                <a:sym typeface="Courier New"/>
              </a:rPr>
              <a:t> = open(infileName, 'r')</a:t>
            </a:r>
          </a:p>
          <a:p>
            <a:pPr lvl="0">
              <a:buNone/>
            </a:pPr>
            <a:r>
              <a:rPr lang="en" sz="1400" b="1" dirty="0">
                <a:solidFill>
                  <a:schemeClr val="bg2">
                    <a:lumMod val="50000"/>
                  </a:schemeClr>
                </a:solidFill>
                <a:latin typeface="Courier New"/>
                <a:ea typeface="Courier New"/>
                <a:cs typeface="Courier New"/>
                <a:sym typeface="Courier New"/>
              </a:rPr>
              <a:t>outFile</a:t>
            </a:r>
            <a:r>
              <a:rPr lang="en" sz="1400" dirty="0">
                <a:latin typeface="Courier New"/>
                <a:ea typeface="Courier New"/>
                <a:cs typeface="Courier New"/>
                <a:sym typeface="Courier New"/>
              </a:rPr>
              <a:t> = open(outfileName, 'w')</a:t>
            </a:r>
          </a:p>
          <a:p>
            <a:pPr lvl="0">
              <a:buNone/>
            </a:pPr>
            <a:r>
              <a:rPr lang="en" sz="1400" dirty="0">
                <a:solidFill>
                  <a:srgbClr val="0070C0"/>
                </a:solidFill>
                <a:latin typeface="Courier New"/>
                <a:ea typeface="Courier New"/>
                <a:cs typeface="Courier New"/>
                <a:sym typeface="Courier New"/>
              </a:rPr>
              <a:t>for</a:t>
            </a:r>
            <a:r>
              <a:rPr lang="en" sz="1400" dirty="0">
                <a:latin typeface="Courier New"/>
                <a:ea typeface="Courier New"/>
                <a:cs typeface="Courier New"/>
                <a:sym typeface="Courier New"/>
              </a:rPr>
              <a:t> line </a:t>
            </a:r>
            <a:r>
              <a:rPr lang="en" sz="1400" dirty="0">
                <a:solidFill>
                  <a:srgbClr val="0070C0"/>
                </a:solidFill>
                <a:latin typeface="Courier New"/>
                <a:ea typeface="Courier New"/>
                <a:cs typeface="Courier New"/>
                <a:sym typeface="Courier New"/>
              </a:rPr>
              <a:t>in</a:t>
            </a:r>
            <a:r>
              <a:rPr lang="en" sz="1400" dirty="0">
                <a:latin typeface="Courier New"/>
                <a:ea typeface="Courier New"/>
                <a:cs typeface="Courier New"/>
                <a:sym typeface="Courier New"/>
              </a:rPr>
              <a:t> </a:t>
            </a:r>
            <a:r>
              <a:rPr lang="en" sz="1400" b="1" dirty="0">
                <a:solidFill>
                  <a:schemeClr val="accent6">
                    <a:lumMod val="75000"/>
                  </a:schemeClr>
                </a:solidFill>
                <a:latin typeface="Courier New"/>
                <a:ea typeface="Courier New"/>
                <a:cs typeface="Courier New"/>
                <a:sym typeface="Courier New"/>
              </a:rPr>
              <a:t>inFile</a:t>
            </a:r>
            <a:r>
              <a:rPr lang="en" sz="1400" dirty="0">
                <a:latin typeface="Courier New"/>
                <a:ea typeface="Courier New"/>
                <a:cs typeface="Courier New"/>
                <a:sym typeface="Courier New"/>
              </a:rPr>
              <a:t>:</a:t>
            </a:r>
          </a:p>
          <a:p>
            <a:pPr lvl="0">
              <a:buNone/>
            </a:pPr>
            <a:r>
              <a:rPr lang="en" sz="1400" dirty="0">
                <a:latin typeface="Courier New"/>
                <a:ea typeface="Courier New"/>
                <a:cs typeface="Courier New"/>
                <a:sym typeface="Courier New"/>
              </a:rPr>
              <a:t>	line = line.rstrip('\n')</a:t>
            </a:r>
          </a:p>
          <a:p>
            <a:pPr lvl="0">
              <a:buNone/>
            </a:pPr>
            <a:r>
              <a:rPr lang="en" sz="1400" dirty="0">
                <a:latin typeface="Courier New"/>
                <a:ea typeface="Courier New"/>
                <a:cs typeface="Courier New"/>
                <a:sym typeface="Courier New"/>
              </a:rPr>
              <a:t>	</a:t>
            </a:r>
            <a:r>
              <a:rPr lang="en" sz="1400" b="1" dirty="0">
                <a:solidFill>
                  <a:schemeClr val="bg2">
                    <a:lumMod val="50000"/>
                  </a:schemeClr>
                </a:solidFill>
                <a:latin typeface="Courier New"/>
                <a:ea typeface="Courier New"/>
                <a:cs typeface="Courier New"/>
                <a:sym typeface="Courier New"/>
              </a:rPr>
              <a:t>outFile</a:t>
            </a:r>
            <a:r>
              <a:rPr lang="en" sz="1400" dirty="0">
                <a:latin typeface="Courier New"/>
                <a:ea typeface="Courier New"/>
                <a:cs typeface="Courier New"/>
                <a:sym typeface="Courier New"/>
              </a:rPr>
              <a:t>.write("Found " + line + "\n")</a:t>
            </a:r>
          </a:p>
          <a:p>
            <a:pPr lvl="0">
              <a:buNone/>
            </a:pPr>
            <a:r>
              <a:rPr lang="en" sz="1400" b="1" dirty="0">
                <a:solidFill>
                  <a:schemeClr val="bg2">
                    <a:lumMod val="50000"/>
                  </a:schemeClr>
                </a:solidFill>
                <a:latin typeface="Courier New"/>
                <a:ea typeface="Courier New"/>
                <a:cs typeface="Courier New"/>
                <a:sym typeface="Courier New"/>
              </a:rPr>
              <a:t>outFile</a:t>
            </a:r>
            <a:r>
              <a:rPr lang="en" sz="1400" dirty="0">
                <a:latin typeface="Courier New"/>
                <a:ea typeface="Courier New"/>
                <a:cs typeface="Courier New"/>
                <a:sym typeface="Courier New"/>
              </a:rPr>
              <a:t>.close()</a:t>
            </a:r>
          </a:p>
          <a:p>
            <a:pPr lvl="0">
              <a:buNone/>
            </a:pPr>
            <a:r>
              <a:rPr lang="en" sz="1400" b="1" dirty="0">
                <a:solidFill>
                  <a:schemeClr val="accent6">
                    <a:lumMod val="75000"/>
                  </a:schemeClr>
                </a:solidFill>
                <a:latin typeface="Courier New"/>
                <a:ea typeface="Courier New"/>
                <a:cs typeface="Courier New"/>
                <a:sym typeface="Courier New"/>
              </a:rPr>
              <a:t>inFile</a:t>
            </a:r>
            <a:r>
              <a:rPr lang="en" sz="1400" dirty="0">
                <a:latin typeface="Courier New"/>
                <a:ea typeface="Courier New"/>
                <a:cs typeface="Courier New"/>
                <a:sym typeface="Courier New"/>
              </a:rPr>
              <a:t>.close()</a:t>
            </a:r>
          </a:p>
          <a:p>
            <a:pPr marL="0" indent="0">
              <a:buNone/>
            </a:pPr>
            <a:endParaRPr lang="en-US" sz="1400" dirty="0"/>
          </a:p>
          <a:p>
            <a:pPr marL="0" indent="0">
              <a:buNone/>
            </a:pPr>
            <a:r>
              <a:rPr lang="en-US" sz="2400" u="sng" dirty="0"/>
              <a:t>output.txt</a:t>
            </a:r>
          </a:p>
          <a:p>
            <a:pPr marL="0" indent="0">
              <a:buNone/>
            </a:pPr>
            <a:r>
              <a:rPr lang="en-US" sz="1400" dirty="0">
                <a:latin typeface="Courier New" pitchFamily="49" charset="0"/>
                <a:cs typeface="Courier New" pitchFamily="49" charset="0"/>
              </a:rPr>
              <a:t>Found uc007zzs.1</a:t>
            </a:r>
          </a:p>
          <a:p>
            <a:pPr marL="0" indent="0">
              <a:buNone/>
            </a:pPr>
            <a:r>
              <a:rPr lang="en-US" sz="1400" dirty="0">
                <a:latin typeface="Courier New" pitchFamily="49" charset="0"/>
                <a:cs typeface="Courier New" pitchFamily="49" charset="0"/>
              </a:rPr>
              <a:t>Found uc009akk.1</a:t>
            </a:r>
          </a:p>
          <a:p>
            <a:pPr marL="0" indent="0">
              <a:buNone/>
            </a:pPr>
            <a:r>
              <a:rPr lang="en-US" sz="1400" dirty="0">
                <a:latin typeface="Courier New" pitchFamily="49" charset="0"/>
                <a:cs typeface="Courier New" pitchFamily="49" charset="0"/>
              </a:rPr>
              <a:t>Found uc009eyb.1</a:t>
            </a:r>
          </a:p>
          <a:p>
            <a:pPr marL="0" indent="0">
              <a:buNone/>
            </a:pPr>
            <a:r>
              <a:rPr lang="en-US" sz="1400" dirty="0">
                <a:latin typeface="Courier New" pitchFamily="49" charset="0"/>
                <a:cs typeface="Courier New" pitchFamily="49" charset="0"/>
              </a:rPr>
              <a:t>Found uc008wzq.1</a:t>
            </a:r>
          </a:p>
          <a:p>
            <a:pPr marL="0" indent="0">
              <a:buNone/>
            </a:pPr>
            <a:r>
              <a:rPr lang="en-US" sz="1400" dirty="0">
                <a:latin typeface="Courier New" pitchFamily="49" charset="0"/>
                <a:cs typeface="Courier New" pitchFamily="49" charset="0"/>
              </a:rPr>
              <a:t>Found uc007hnl.1</a:t>
            </a:r>
          </a:p>
        </p:txBody>
      </p:sp>
      <p:sp>
        <p:nvSpPr>
          <p:cNvPr id="4" name="Rectangle 3"/>
          <p:cNvSpPr/>
          <p:nvPr/>
        </p:nvSpPr>
        <p:spPr>
          <a:xfrm>
            <a:off x="6324600" y="2057400"/>
            <a:ext cx="1600200" cy="1538883"/>
          </a:xfrm>
          <a:prstGeom prst="rect">
            <a:avLst/>
          </a:prstGeom>
          <a:ln>
            <a:solidFill>
              <a:schemeClr val="tx1"/>
            </a:solidFill>
          </a:ln>
        </p:spPr>
        <p:txBody>
          <a:bodyPr wrap="square">
            <a:spAutoFit/>
          </a:bodyPr>
          <a:lstStyle/>
          <a:p>
            <a:pPr algn="ctr"/>
            <a:r>
              <a:rPr lang="en-US" sz="2400" u="sng" dirty="0"/>
              <a:t>genes.txt</a:t>
            </a:r>
            <a:endParaRPr lang="en-US" u="sng" dirty="0"/>
          </a:p>
          <a:p>
            <a:pPr algn="ctr"/>
            <a:r>
              <a:rPr lang="en-US" sz="1400" dirty="0">
                <a:latin typeface="Courier New" pitchFamily="49" charset="0"/>
                <a:cs typeface="Courier New" pitchFamily="49" charset="0"/>
              </a:rPr>
              <a:t>uc007zzs.1</a:t>
            </a:r>
          </a:p>
          <a:p>
            <a:pPr algn="ctr"/>
            <a:r>
              <a:rPr lang="en-US" sz="1400" dirty="0">
                <a:latin typeface="Courier New" pitchFamily="49" charset="0"/>
                <a:cs typeface="Courier New" pitchFamily="49" charset="0"/>
              </a:rPr>
              <a:t>uc009akk.1</a:t>
            </a:r>
          </a:p>
          <a:p>
            <a:pPr algn="ctr"/>
            <a:r>
              <a:rPr lang="en-US" sz="1400" dirty="0">
                <a:latin typeface="Courier New" pitchFamily="49" charset="0"/>
                <a:cs typeface="Courier New" pitchFamily="49" charset="0"/>
              </a:rPr>
              <a:t>uc009eyb.1</a:t>
            </a:r>
          </a:p>
          <a:p>
            <a:pPr algn="ctr"/>
            <a:r>
              <a:rPr lang="en-US" sz="1400" dirty="0">
                <a:latin typeface="Courier New" pitchFamily="49" charset="0"/>
                <a:cs typeface="Courier New" pitchFamily="49" charset="0"/>
              </a:rPr>
              <a:t>uc008wzq.1</a:t>
            </a:r>
          </a:p>
          <a:p>
            <a:pPr algn="ctr"/>
            <a:r>
              <a:rPr lang="en-US" sz="1400" dirty="0">
                <a:latin typeface="Courier New" pitchFamily="49" charset="0"/>
                <a:cs typeface="Courier New" pitchFamily="49" charset="0"/>
              </a:rPr>
              <a:t>uc007hnl.1</a:t>
            </a:r>
          </a:p>
        </p:txBody>
      </p:sp>
    </p:spTree>
    <p:extLst>
      <p:ext uri="{BB962C8B-B14F-4D97-AF65-F5344CB8AC3E}">
        <p14:creationId xmlns:p14="http://schemas.microsoft.com/office/powerpoint/2010/main" val="172657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2. Dictionaries</a:t>
            </a:r>
          </a:p>
        </p:txBody>
      </p:sp>
    </p:spTree>
    <p:extLst>
      <p:ext uri="{BB962C8B-B14F-4D97-AF65-F5344CB8AC3E}">
        <p14:creationId xmlns:p14="http://schemas.microsoft.com/office/powerpoint/2010/main" val="261721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t>
            </a:r>
            <a:r>
              <a:rPr lang="en-US" dirty="0" err="1"/>
              <a:t>vs</a:t>
            </a:r>
            <a:r>
              <a:rPr lang="en-US" dirty="0"/>
              <a:t> Dictionaries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Two main differences:</a:t>
            </a:r>
          </a:p>
          <a:p>
            <a:pPr marL="971550" lvl="1" indent="-514350">
              <a:buFont typeface="+mj-lt"/>
              <a:buAutoNum type="arabicPeriod"/>
            </a:pPr>
            <a:r>
              <a:rPr lang="en-US" dirty="0"/>
              <a:t>You retrieve elements from a dictionary using a "key", rather than an index</a:t>
            </a:r>
          </a:p>
          <a:p>
            <a:pPr marL="971550" lvl="1" indent="-514350">
              <a:buFont typeface="+mj-lt"/>
              <a:buAutoNum type="arabicPeriod"/>
            </a:pPr>
            <a:r>
              <a:rPr lang="en-US" dirty="0"/>
              <a:t>Dictionaries are unordered</a:t>
            </a:r>
          </a:p>
        </p:txBody>
      </p:sp>
    </p:spTree>
    <p:extLst>
      <p:ext uri="{BB962C8B-B14F-4D97-AF65-F5344CB8AC3E}">
        <p14:creationId xmlns:p14="http://schemas.microsoft.com/office/powerpoint/2010/main" val="717635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prstGeom prst="rect">
            <a:avLst/>
          </a:prstGeom>
        </p:spPr>
        <p:txBody>
          <a:bodyPr lIns="91425" tIns="91425" rIns="91425" bIns="91425" anchor="b" anchorCtr="0">
            <a:noAutofit/>
          </a:bodyPr>
          <a:lstStyle/>
          <a:p>
            <a:pPr>
              <a:buNone/>
            </a:pPr>
            <a:r>
              <a:rPr lang="en" dirty="0"/>
              <a:t>1. Indexing by keys</a:t>
            </a:r>
          </a:p>
        </p:txBody>
      </p:sp>
      <p:sp>
        <p:nvSpPr>
          <p:cNvPr id="37" name="Shape 37"/>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dirty="0"/>
              <a:t>A dictionary is similar to a list, except instead of accessing elements by their index, you access them by a name ("key") that you pick.</a:t>
            </a:r>
          </a:p>
          <a:p>
            <a:endParaRPr lang="en" dirty="0"/>
          </a:p>
          <a:p>
            <a:pPr marL="533400" lvl="1" indent="0" rtl="0">
              <a:buClr>
                <a:schemeClr val="dk1"/>
              </a:buClr>
              <a:buSzPct val="80000"/>
              <a:buNone/>
            </a:pPr>
            <a:endParaRPr lang="en" dirty="0"/>
          </a:p>
          <a:p>
            <a:pPr marL="533400" lvl="1" indent="0" rtl="0">
              <a:buClr>
                <a:schemeClr val="dk1"/>
              </a:buClr>
              <a:buSzPct val="80000"/>
              <a:buNone/>
            </a:pPr>
            <a:endParaRPr lang="en" dirty="0"/>
          </a:p>
          <a:p>
            <a:pPr marL="533400" lvl="1" indent="0" rtl="0">
              <a:buClr>
                <a:schemeClr val="dk1"/>
              </a:buClr>
              <a:buSzPct val="80000"/>
              <a:buNone/>
            </a:pPr>
            <a:r>
              <a:rPr lang="en" dirty="0"/>
              <a:t>&gt;&gt;&gt; print </a:t>
            </a:r>
            <a:r>
              <a:rPr lang="en" dirty="0" err="1"/>
              <a:t>dict</a:t>
            </a:r>
            <a:r>
              <a:rPr lang="en" dirty="0"/>
              <a:t>["animal"]</a:t>
            </a:r>
          </a:p>
          <a:p>
            <a:pPr marL="533400" lvl="1" indent="0" rtl="0">
              <a:buClr>
                <a:schemeClr val="dk1"/>
              </a:buClr>
              <a:buSzPct val="80000"/>
              <a:buNone/>
            </a:pPr>
            <a:r>
              <a:rPr lang="en" dirty="0"/>
              <a:t>cat</a:t>
            </a:r>
          </a:p>
        </p:txBody>
      </p:sp>
      <p:graphicFrame>
        <p:nvGraphicFramePr>
          <p:cNvPr id="38" name="Shape 38"/>
          <p:cNvGraphicFramePr/>
          <p:nvPr>
            <p:extLst>
              <p:ext uri="{D42A27DB-BD31-4B8C-83A1-F6EECF244321}">
                <p14:modId xmlns:p14="http://schemas.microsoft.com/office/powerpoint/2010/main" val="1560022123"/>
              </p:ext>
            </p:extLst>
          </p:nvPr>
        </p:nvGraphicFramePr>
        <p:xfrm>
          <a:off x="838200" y="35814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203</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dirty="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03081046"/>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prstGeom prst="rect">
            <a:avLst/>
          </a:prstGeom>
        </p:spPr>
        <p:txBody>
          <a:bodyPr lIns="91425" tIns="91425" rIns="91425" bIns="91425" anchor="b" anchorCtr="0">
            <a:noAutofit/>
          </a:bodyPr>
          <a:lstStyle/>
          <a:p>
            <a:pPr>
              <a:buNone/>
            </a:pPr>
            <a:r>
              <a:rPr lang="en" dirty="0"/>
              <a:t>1. Indexing by keys</a:t>
            </a:r>
          </a:p>
        </p:txBody>
      </p:sp>
      <p:sp>
        <p:nvSpPr>
          <p:cNvPr id="37" name="Shape 37"/>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dirty="0"/>
              <a:t>A dictionary is similar to a list, except instead of accessing elements by their index, you access them by a name ("key") that you pick.</a:t>
            </a:r>
          </a:p>
          <a:p>
            <a:endParaRPr lang="en" dirty="0"/>
          </a:p>
          <a:p>
            <a:pPr marL="533400" lvl="1" indent="0" rtl="0">
              <a:buClr>
                <a:schemeClr val="dk1"/>
              </a:buClr>
              <a:buSzPct val="80000"/>
              <a:buNone/>
            </a:pPr>
            <a:endParaRPr lang="en" dirty="0"/>
          </a:p>
          <a:p>
            <a:pPr marL="533400" lvl="1" indent="0" rtl="0">
              <a:buClr>
                <a:schemeClr val="dk1"/>
              </a:buClr>
              <a:buSzPct val="80000"/>
              <a:buNone/>
            </a:pPr>
            <a:endParaRPr lang="en" dirty="0"/>
          </a:p>
          <a:p>
            <a:pPr marL="533400" lvl="1" indent="0" rtl="0">
              <a:buClr>
                <a:schemeClr val="dk1"/>
              </a:buClr>
              <a:buSzPct val="80000"/>
              <a:buNone/>
            </a:pPr>
            <a:r>
              <a:rPr lang="en" dirty="0"/>
              <a:t>&gt;&gt;&gt; print dict["animal"]</a:t>
            </a:r>
          </a:p>
          <a:p>
            <a:pPr marL="533400" lvl="1" indent="0" rtl="0">
              <a:buClr>
                <a:schemeClr val="dk1"/>
              </a:buClr>
              <a:buSzPct val="80000"/>
              <a:buNone/>
            </a:pPr>
            <a:r>
              <a:rPr lang="en" dirty="0"/>
              <a:t>cat</a:t>
            </a:r>
          </a:p>
        </p:txBody>
      </p:sp>
      <p:graphicFrame>
        <p:nvGraphicFramePr>
          <p:cNvPr id="38" name="Shape 38"/>
          <p:cNvGraphicFramePr/>
          <p:nvPr>
            <p:extLst>
              <p:ext uri="{D42A27DB-BD31-4B8C-83A1-F6EECF244321}">
                <p14:modId xmlns:p14="http://schemas.microsoft.com/office/powerpoint/2010/main" val="855838919"/>
              </p:ext>
            </p:extLst>
          </p:nvPr>
        </p:nvGraphicFramePr>
        <p:xfrm>
          <a:off x="838200" y="35814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203</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dirty="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3" name="Straight Arrow Connector 2"/>
          <p:cNvCxnSpPr/>
          <p:nvPr/>
        </p:nvCxnSpPr>
        <p:spPr>
          <a:xfrm>
            <a:off x="4648200" y="3886200"/>
            <a:ext cx="1905000" cy="13716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562600" y="3886200"/>
            <a:ext cx="990600" cy="13716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553200" y="5257800"/>
            <a:ext cx="2209800" cy="1169551"/>
          </a:xfrm>
          <a:prstGeom prst="rect">
            <a:avLst/>
          </a:prstGeom>
          <a:noFill/>
        </p:spPr>
        <p:txBody>
          <a:bodyPr wrap="square" rtlCol="0">
            <a:spAutoFit/>
          </a:bodyPr>
          <a:lstStyle/>
          <a:p>
            <a:r>
              <a:rPr lang="en-US" sz="1400" dirty="0"/>
              <a:t>Keys can be strings or numbers. You can use single quotes or double quotes around the strings; doesn't matter</a:t>
            </a:r>
          </a:p>
        </p:txBody>
      </p:sp>
      <p:cxnSp>
        <p:nvCxnSpPr>
          <p:cNvPr id="9" name="Straight Arrow Connector 8"/>
          <p:cNvCxnSpPr/>
          <p:nvPr/>
        </p:nvCxnSpPr>
        <p:spPr>
          <a:xfrm>
            <a:off x="1371600" y="4267200"/>
            <a:ext cx="1752600" cy="129540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24200" y="5562600"/>
            <a:ext cx="2209800" cy="954107"/>
          </a:xfrm>
          <a:prstGeom prst="rect">
            <a:avLst/>
          </a:prstGeom>
          <a:noFill/>
        </p:spPr>
        <p:txBody>
          <a:bodyPr wrap="square" rtlCol="0">
            <a:spAutoFit/>
          </a:bodyPr>
          <a:lstStyle/>
          <a:p>
            <a:r>
              <a:rPr lang="en-US" sz="1400" dirty="0"/>
              <a:t>Dictionaries are similar to what other languages call "hash tables". So I might call them that sometimes.</a:t>
            </a:r>
          </a:p>
        </p:txBody>
      </p:sp>
    </p:spTree>
    <p:extLst>
      <p:ext uri="{BB962C8B-B14F-4D97-AF65-F5344CB8AC3E}">
        <p14:creationId xmlns:p14="http://schemas.microsoft.com/office/powerpoint/2010/main" val="1708870558"/>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Unordered</a:t>
            </a:r>
          </a:p>
        </p:txBody>
      </p:sp>
      <p:sp>
        <p:nvSpPr>
          <p:cNvPr id="3" name="Content Placeholder 2"/>
          <p:cNvSpPr>
            <a:spLocks noGrp="1"/>
          </p:cNvSpPr>
          <p:nvPr>
            <p:ph idx="1"/>
          </p:nvPr>
        </p:nvSpPr>
        <p:spPr/>
        <p:txBody>
          <a:bodyPr>
            <a:normAutofit lnSpcReduction="10000"/>
          </a:bodyPr>
          <a:lstStyle/>
          <a:p>
            <a:pPr marL="0" indent="0">
              <a:buNone/>
            </a:pPr>
            <a:r>
              <a:rPr lang="en-US" b="1" dirty="0"/>
              <a:t>Lists</a:t>
            </a:r>
            <a:r>
              <a:rPr lang="en-US" i="1" dirty="0"/>
              <a:t> </a:t>
            </a:r>
            <a:r>
              <a:rPr lang="en-US" dirty="0"/>
              <a:t>are all about keeping elements in some order. Though you may change the ordering from time to time, it's still in </a:t>
            </a:r>
            <a:r>
              <a:rPr lang="en-US" i="1" dirty="0"/>
              <a:t>some</a:t>
            </a:r>
            <a:r>
              <a:rPr lang="en-US" dirty="0"/>
              <a:t> order.</a:t>
            </a:r>
          </a:p>
          <a:p>
            <a:pPr marL="0" indent="0">
              <a:buNone/>
            </a:pPr>
            <a:endParaRPr lang="en-US" dirty="0"/>
          </a:p>
          <a:p>
            <a:pPr marL="0" indent="0">
              <a:buNone/>
            </a:pPr>
            <a:r>
              <a:rPr lang="en-US" dirty="0"/>
              <a:t>You should think of </a:t>
            </a:r>
            <a:r>
              <a:rPr lang="en-US" b="1" dirty="0"/>
              <a:t>dictionaries</a:t>
            </a:r>
            <a:r>
              <a:rPr lang="en-US" dirty="0"/>
              <a:t> more like magic grab bags. You mark each piece of data with a key, then throw it in the bag. When you want that data back, you just tell the bag the key and it spits out the data assigned to that key.</a:t>
            </a:r>
          </a:p>
        </p:txBody>
      </p:sp>
    </p:spTree>
    <p:extLst>
      <p:ext uri="{BB962C8B-B14F-4D97-AF65-F5344CB8AC3E}">
        <p14:creationId xmlns:p14="http://schemas.microsoft.com/office/powerpoint/2010/main" val="3379607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Unordered</a:t>
            </a:r>
          </a:p>
        </p:txBody>
      </p:sp>
      <p:sp>
        <p:nvSpPr>
          <p:cNvPr id="3" name="Content Placeholder 2"/>
          <p:cNvSpPr>
            <a:spLocks noGrp="1"/>
          </p:cNvSpPr>
          <p:nvPr>
            <p:ph idx="1"/>
          </p:nvPr>
        </p:nvSpPr>
        <p:spPr/>
        <p:txBody>
          <a:bodyPr>
            <a:normAutofit lnSpcReduction="10000"/>
          </a:bodyPr>
          <a:lstStyle/>
          <a:p>
            <a:pPr marL="0" indent="0">
              <a:buNone/>
            </a:pPr>
            <a:r>
              <a:rPr lang="en-US" b="1" dirty="0"/>
              <a:t>Lists</a:t>
            </a:r>
            <a:r>
              <a:rPr lang="en-US" dirty="0"/>
              <a:t> are all about keeping elements in some order. Though you may change the ordering from time to time, it's still in </a:t>
            </a:r>
            <a:r>
              <a:rPr lang="en-US" i="1" dirty="0"/>
              <a:t>some</a:t>
            </a:r>
            <a:r>
              <a:rPr lang="en-US" dirty="0"/>
              <a:t> order.</a:t>
            </a:r>
          </a:p>
          <a:p>
            <a:pPr marL="0" indent="0">
              <a:buNone/>
            </a:pPr>
            <a:endParaRPr lang="en-US" dirty="0"/>
          </a:p>
          <a:p>
            <a:pPr marL="0" indent="0">
              <a:buNone/>
            </a:pPr>
            <a:r>
              <a:rPr lang="en-US" dirty="0"/>
              <a:t>You should think of </a:t>
            </a:r>
            <a:r>
              <a:rPr lang="en-US" b="1" dirty="0"/>
              <a:t>dictionaries</a:t>
            </a:r>
            <a:r>
              <a:rPr lang="en-US" dirty="0"/>
              <a:t> more like magic grab bags. You mark each piece of data with a key, then throw it in the bag. When you want that data back, you just tell the bag the key and it spits out the data assigned to that key.</a:t>
            </a:r>
          </a:p>
        </p:txBody>
      </p:sp>
      <p:sp>
        <p:nvSpPr>
          <p:cNvPr id="4" name="Rectangle 3"/>
          <p:cNvSpPr/>
          <p:nvPr/>
        </p:nvSpPr>
        <p:spPr>
          <a:xfrm>
            <a:off x="2133600" y="2286000"/>
            <a:ext cx="4572000" cy="2400657"/>
          </a:xfrm>
          <a:prstGeom prst="rect">
            <a:avLst/>
          </a:prstGeom>
          <a:solidFill>
            <a:schemeClr val="bg1"/>
          </a:solidFill>
          <a:ln w="28575">
            <a:solidFill>
              <a:schemeClr val="tx1"/>
            </a:solidFill>
          </a:ln>
        </p:spPr>
        <p:txBody>
          <a:bodyPr>
            <a:spAutoFit/>
          </a:bodyPr>
          <a:lstStyle/>
          <a:p>
            <a:r>
              <a:rPr lang="en-US" sz="2400" dirty="0"/>
              <a:t>Technicality:</a:t>
            </a:r>
          </a:p>
          <a:p>
            <a:r>
              <a:rPr lang="en-US" dirty="0"/>
              <a:t>Ok, so in reality, there </a:t>
            </a:r>
            <a:r>
              <a:rPr lang="en-US" i="1" dirty="0"/>
              <a:t>is</a:t>
            </a:r>
            <a:r>
              <a:rPr lang="en-US" dirty="0"/>
              <a:t> an order to your dictionary. But it is an order that Python picks that obeys complex rules and is essentially unpredictable by us. So for all intents and purposes, it may as well be unordered.  Don't worry about it too much... just treat it like a magic grab bag and all will be well.</a:t>
            </a:r>
          </a:p>
        </p:txBody>
      </p:sp>
    </p:spTree>
    <p:extLst>
      <p:ext uri="{BB962C8B-B14F-4D97-AF65-F5344CB8AC3E}">
        <p14:creationId xmlns:p14="http://schemas.microsoft.com/office/powerpoint/2010/main" val="3187221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b" anchorCtr="0">
            <a:noAutofit/>
          </a:bodyPr>
          <a:lstStyle/>
          <a:p>
            <a:pPr>
              <a:buNone/>
            </a:pPr>
            <a:r>
              <a:rPr lang="en"/>
              <a:t>Practice with dictionary keys</a:t>
            </a:r>
          </a:p>
        </p:txBody>
      </p:sp>
      <p:sp>
        <p:nvSpPr>
          <p:cNvPr id="73" name="Shape 73"/>
          <p:cNvSpPr txBox="1">
            <a:spLocks noGrp="1"/>
          </p:cNvSpPr>
          <p:nvPr>
            <p:ph idx="1"/>
          </p:nvPr>
        </p:nvSpPr>
        <p:spPr>
          <a:prstGeom prst="rect">
            <a:avLst/>
          </a:prstGeom>
        </p:spPr>
        <p:txBody>
          <a:bodyPr lIns="91425" tIns="91425" rIns="91425" bIns="91425" anchor="t" anchorCtr="0">
            <a:noAutofit/>
          </a:bodyPr>
          <a:lstStyle/>
          <a:p>
            <a:pPr lvl="0" rtl="0">
              <a:buNone/>
            </a:pPr>
            <a:r>
              <a:rPr lang="en" dirty="0"/>
              <a:t>
</a:t>
            </a:r>
          </a:p>
          <a:p>
            <a:endParaRPr lang="en" dirty="0"/>
          </a:p>
          <a:p>
            <a:pPr lvl="0" rtl="0">
              <a:buNone/>
            </a:pPr>
            <a:r>
              <a:rPr lang="en" sz="2400" dirty="0"/>
              <a:t>What will this code print?</a:t>
            </a:r>
          </a:p>
          <a:p>
            <a:pPr marL="457200" lvl="0" indent="0" rtl="0">
              <a:buNone/>
            </a:pPr>
            <a:r>
              <a:rPr lang="en" sz="1800" dirty="0">
                <a:latin typeface="Courier New"/>
                <a:ea typeface="Courier New"/>
                <a:cs typeface="Courier New"/>
                <a:sym typeface="Courier New"/>
              </a:rPr>
              <a:t>print hash['count']</a:t>
            </a: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p:txBody>
      </p:sp>
      <p:graphicFrame>
        <p:nvGraphicFramePr>
          <p:cNvPr id="74" name="Shape 74"/>
          <p:cNvGraphicFramePr/>
          <p:nvPr>
            <p:extLst>
              <p:ext uri="{D42A27DB-BD31-4B8C-83A1-F6EECF244321}">
                <p14:modId xmlns:p14="http://schemas.microsoft.com/office/powerpoint/2010/main" val="943063918"/>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32245360"/>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1C9A2-12AC-CD42-BC96-470B863BD320}"/>
              </a:ext>
            </a:extLst>
          </p:cNvPr>
          <p:cNvSpPr>
            <a:spLocks noGrp="1"/>
          </p:cNvSpPr>
          <p:nvPr>
            <p:ph type="title"/>
          </p:nvPr>
        </p:nvSpPr>
        <p:spPr/>
        <p:txBody>
          <a:bodyPr/>
          <a:lstStyle/>
          <a:p>
            <a:r>
              <a:rPr lang="en-US" dirty="0"/>
              <a:t>Previously on GCB Bootcamp</a:t>
            </a:r>
          </a:p>
        </p:txBody>
      </p:sp>
      <p:sp>
        <p:nvSpPr>
          <p:cNvPr id="3" name="Content Placeholder 2">
            <a:extLst>
              <a:ext uri="{FF2B5EF4-FFF2-40B4-BE49-F238E27FC236}">
                <a16:creationId xmlns:a16="http://schemas.microsoft.com/office/drawing/2014/main" id="{9968272F-D56F-7843-8760-23BA553F75AC}"/>
              </a:ext>
            </a:extLst>
          </p:cNvPr>
          <p:cNvSpPr>
            <a:spLocks noGrp="1"/>
          </p:cNvSpPr>
          <p:nvPr>
            <p:ph idx="1"/>
          </p:nvPr>
        </p:nvSpPr>
        <p:spPr/>
        <p:txBody>
          <a:bodyPr/>
          <a:lstStyle/>
          <a:p>
            <a:r>
              <a:rPr lang="en-US" dirty="0"/>
              <a:t>Introduction to lists</a:t>
            </a:r>
          </a:p>
          <a:p>
            <a:r>
              <a:rPr lang="en-US" dirty="0"/>
              <a:t>Processing files using .split()</a:t>
            </a:r>
          </a:p>
        </p:txBody>
      </p:sp>
    </p:spTree>
    <p:extLst>
      <p:ext uri="{BB962C8B-B14F-4D97-AF65-F5344CB8AC3E}">
        <p14:creationId xmlns:p14="http://schemas.microsoft.com/office/powerpoint/2010/main" val="446813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80" name="Shape 8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800" dirty="0">
                <a:latin typeface="Courier New"/>
                <a:ea typeface="Courier New"/>
                <a:cs typeface="Courier New"/>
                <a:sym typeface="Courier New"/>
              </a:rPr>
              <a:t>print hash['count']</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400" dirty="0"/>
              <a:t>Result:</a:t>
            </a:r>
          </a:p>
          <a:p>
            <a:pPr marL="457200" lvl="0" indent="0">
              <a:buClr>
                <a:srgbClr val="000000"/>
              </a:buClr>
              <a:buSzPct val="45833"/>
              <a:buFont typeface="Arial"/>
              <a:buNone/>
            </a:pPr>
            <a:r>
              <a:rPr lang="en" sz="1800" dirty="0">
                <a:latin typeface="Courier New"/>
                <a:ea typeface="Courier New"/>
                <a:cs typeface="Courier New"/>
                <a:sym typeface="Courier New"/>
              </a:rPr>
              <a:t>10</a:t>
            </a:r>
          </a:p>
        </p:txBody>
      </p:sp>
      <p:graphicFrame>
        <p:nvGraphicFramePr>
          <p:cNvPr id="81" name="Shape 81"/>
          <p:cNvGraphicFramePr/>
          <p:nvPr>
            <p:extLst>
              <p:ext uri="{D42A27DB-BD31-4B8C-83A1-F6EECF244321}">
                <p14:modId xmlns:p14="http://schemas.microsoft.com/office/powerpoint/2010/main" val="1395558467"/>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82181524"/>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87" name="Shape 8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800" dirty="0">
                <a:latin typeface="Courier New"/>
                <a:ea typeface="Courier New"/>
                <a:cs typeface="Courier New"/>
                <a:sym typeface="Courier New"/>
              </a:rPr>
              <a:t>print hash['num']</a:t>
            </a: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p:txBody>
      </p:sp>
      <p:graphicFrame>
        <p:nvGraphicFramePr>
          <p:cNvPr id="5" name="Shape 81"/>
          <p:cNvGraphicFramePr/>
          <p:nvPr>
            <p:extLst>
              <p:ext uri="{D42A27DB-BD31-4B8C-83A1-F6EECF244321}">
                <p14:modId xmlns:p14="http://schemas.microsoft.com/office/powerpoint/2010/main" val="1551052936"/>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14659605"/>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94" name="Shape 9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800" dirty="0">
                <a:latin typeface="Courier New"/>
                <a:ea typeface="Courier New"/>
                <a:cs typeface="Courier New"/>
                <a:sym typeface="Courier New"/>
              </a:rPr>
              <a:t>print hash['num']</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400" dirty="0"/>
              <a:t>Result:</a:t>
            </a:r>
          </a:p>
          <a:p>
            <a:pPr marL="457200" lvl="0" indent="0">
              <a:buClr>
                <a:srgbClr val="000000"/>
              </a:buClr>
              <a:buSzPct val="45833"/>
              <a:buFont typeface="Arial"/>
              <a:buNone/>
            </a:pPr>
            <a:r>
              <a:rPr lang="en" sz="1800" dirty="0">
                <a:latin typeface="Courier New"/>
                <a:ea typeface="Courier New"/>
                <a:cs typeface="Courier New"/>
                <a:sym typeface="Courier New"/>
              </a:rPr>
              <a:t>56.9</a:t>
            </a:r>
          </a:p>
        </p:txBody>
      </p:sp>
      <p:graphicFrame>
        <p:nvGraphicFramePr>
          <p:cNvPr id="5" name="Shape 81"/>
          <p:cNvGraphicFramePr/>
          <p:nvPr>
            <p:extLst>
              <p:ext uri="{D42A27DB-BD31-4B8C-83A1-F6EECF244321}">
                <p14:modId xmlns:p14="http://schemas.microsoft.com/office/powerpoint/2010/main" val="1551052936"/>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054686"/>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101" name="Shape 10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800" dirty="0">
                <a:latin typeface="Courier New"/>
                <a:ea typeface="Courier New"/>
                <a:cs typeface="Courier New"/>
                <a:sym typeface="Courier New"/>
              </a:rPr>
              <a:t>print hash[age]</a:t>
            </a: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p:txBody>
      </p:sp>
      <p:graphicFrame>
        <p:nvGraphicFramePr>
          <p:cNvPr id="5" name="Shape 81"/>
          <p:cNvGraphicFramePr/>
          <p:nvPr>
            <p:extLst>
              <p:ext uri="{D42A27DB-BD31-4B8C-83A1-F6EECF244321}">
                <p14:modId xmlns:p14="http://schemas.microsoft.com/office/powerpoint/2010/main" val="1551052936"/>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35657302"/>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108" name="Shape 10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800" dirty="0">
                <a:latin typeface="Courier New"/>
                <a:ea typeface="Courier New"/>
                <a:cs typeface="Courier New"/>
                <a:sym typeface="Courier New"/>
              </a:rPr>
              <a:t>print hash[age]</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400" dirty="0"/>
              <a:t>Result:</a:t>
            </a:r>
          </a:p>
          <a:p>
            <a:pPr marL="457200" lvl="0" indent="0" rtl="0">
              <a:buClr>
                <a:srgbClr val="000000"/>
              </a:buClr>
              <a:buSzPct val="45833"/>
              <a:buFont typeface="Arial"/>
              <a:buNone/>
            </a:pPr>
            <a:r>
              <a:rPr lang="en" sz="1800" dirty="0">
                <a:latin typeface="Courier New"/>
                <a:ea typeface="Courier New"/>
                <a:cs typeface="Courier New"/>
                <a:sym typeface="Courier New"/>
              </a:rPr>
              <a:t>Traceback (most recent call last):</a:t>
            </a:r>
          </a:p>
          <a:p>
            <a:pPr marL="457200" lvl="0" indent="0" rtl="0">
              <a:buClr>
                <a:srgbClr val="000000"/>
              </a:buClr>
              <a:buSzPct val="45833"/>
              <a:buFont typeface="Arial"/>
              <a:buNone/>
            </a:pPr>
            <a:r>
              <a:rPr lang="en" sz="1800" dirty="0">
                <a:latin typeface="Courier New"/>
                <a:ea typeface="Courier New"/>
                <a:cs typeface="Courier New"/>
                <a:sym typeface="Courier New"/>
              </a:rPr>
              <a:t>  File "&lt;stdin&gt;", line 1, in &lt;module&gt;</a:t>
            </a:r>
          </a:p>
          <a:p>
            <a:pPr marL="457200" lvl="0" indent="0" rtl="0">
              <a:buClr>
                <a:srgbClr val="000000"/>
              </a:buClr>
              <a:buSzPct val="45833"/>
              <a:buFont typeface="Arial"/>
              <a:buNone/>
            </a:pPr>
            <a:r>
              <a:rPr lang="en" sz="1800" dirty="0">
                <a:latin typeface="Courier New"/>
                <a:ea typeface="Courier New"/>
                <a:cs typeface="Courier New"/>
                <a:sym typeface="Courier New"/>
              </a:rPr>
              <a:t>NameError: name 'age' is not defined</a:t>
            </a:r>
          </a:p>
          <a:p>
            <a:endParaRPr lang="en" sz="2400" dirty="0">
              <a:latin typeface="Courier New"/>
              <a:ea typeface="Courier New"/>
              <a:cs typeface="Courier New"/>
              <a:sym typeface="Courier New"/>
            </a:endParaRPr>
          </a:p>
        </p:txBody>
      </p:sp>
      <p:graphicFrame>
        <p:nvGraphicFramePr>
          <p:cNvPr id="5" name="Shape 81"/>
          <p:cNvGraphicFramePr/>
          <p:nvPr>
            <p:extLst>
              <p:ext uri="{D42A27DB-BD31-4B8C-83A1-F6EECF244321}">
                <p14:modId xmlns:p14="http://schemas.microsoft.com/office/powerpoint/2010/main" val="1551052936"/>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TextBox 1"/>
          <p:cNvSpPr txBox="1"/>
          <p:nvPr/>
        </p:nvSpPr>
        <p:spPr>
          <a:xfrm>
            <a:off x="6553200" y="4953000"/>
            <a:ext cx="2286000" cy="523220"/>
          </a:xfrm>
          <a:prstGeom prst="rect">
            <a:avLst/>
          </a:prstGeom>
          <a:noFill/>
        </p:spPr>
        <p:txBody>
          <a:bodyPr wrap="square" rtlCol="0">
            <a:spAutoFit/>
          </a:bodyPr>
          <a:lstStyle/>
          <a:p>
            <a:pPr algn="ctr"/>
            <a:r>
              <a:rPr lang="en-US" sz="1400" dirty="0"/>
              <a:t>(we didn't put quotes around "age")</a:t>
            </a:r>
          </a:p>
        </p:txBody>
      </p:sp>
    </p:spTree>
    <p:extLst>
      <p:ext uri="{BB962C8B-B14F-4D97-AF65-F5344CB8AC3E}">
        <p14:creationId xmlns:p14="http://schemas.microsoft.com/office/powerpoint/2010/main" val="2854832110"/>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108" name="Shape 10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600" dirty="0">
                <a:latin typeface="Courier New"/>
                <a:ea typeface="Courier New"/>
                <a:cs typeface="Courier New"/>
                <a:sym typeface="Courier New"/>
              </a:rPr>
              <a:t>var = 'animal'</a:t>
            </a:r>
          </a:p>
          <a:p>
            <a:pPr marL="457200" lvl="0" indent="0" rtl="0">
              <a:buClr>
                <a:srgbClr val="000000"/>
              </a:buClr>
              <a:buSzPct val="45833"/>
              <a:buFont typeface="Arial"/>
              <a:buNone/>
            </a:pPr>
            <a:r>
              <a:rPr lang="en" sz="1600" dirty="0">
                <a:latin typeface="Courier New"/>
                <a:ea typeface="Courier New"/>
                <a:cs typeface="Courier New"/>
                <a:sym typeface="Courier New"/>
              </a:rPr>
              <a:t>print hash[var]</a:t>
            </a:r>
          </a:p>
          <a:p>
            <a:pPr marL="0" indent="0">
              <a:buNone/>
            </a:pPr>
            <a:endParaRPr lang="en" sz="2400" dirty="0">
              <a:latin typeface="Courier New"/>
              <a:ea typeface="Courier New"/>
              <a:cs typeface="Courier New"/>
              <a:sym typeface="Courier New"/>
            </a:endParaRPr>
          </a:p>
        </p:txBody>
      </p:sp>
      <p:graphicFrame>
        <p:nvGraphicFramePr>
          <p:cNvPr id="5" name="Shape 81"/>
          <p:cNvGraphicFramePr/>
          <p:nvPr>
            <p:extLst>
              <p:ext uri="{D42A27DB-BD31-4B8C-83A1-F6EECF244321}">
                <p14:modId xmlns:p14="http://schemas.microsoft.com/office/powerpoint/2010/main" val="1097939668"/>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66515776"/>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dictionary keys</a:t>
            </a:r>
          </a:p>
        </p:txBody>
      </p:sp>
      <p:sp>
        <p:nvSpPr>
          <p:cNvPr id="108" name="Shape 10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
</a:t>
            </a:r>
          </a:p>
          <a:p>
            <a:endParaRPr lang="en" dirty="0"/>
          </a:p>
          <a:p>
            <a:pPr lvl="0" rtl="0">
              <a:buClr>
                <a:srgbClr val="000000"/>
              </a:buClr>
              <a:buSzPct val="36666"/>
              <a:buFont typeface="Arial"/>
              <a:buNone/>
            </a:pPr>
            <a:r>
              <a:rPr lang="en" sz="2400" dirty="0"/>
              <a:t>What will this code print?</a:t>
            </a:r>
          </a:p>
          <a:p>
            <a:pPr marL="457200" lvl="0" indent="0" rtl="0">
              <a:buClr>
                <a:srgbClr val="000000"/>
              </a:buClr>
              <a:buSzPct val="45833"/>
              <a:buFont typeface="Arial"/>
              <a:buNone/>
            </a:pPr>
            <a:r>
              <a:rPr lang="en" sz="1600" dirty="0">
                <a:latin typeface="Courier New"/>
                <a:ea typeface="Courier New"/>
                <a:cs typeface="Courier New"/>
                <a:sym typeface="Courier New"/>
              </a:rPr>
              <a:t>var = 'animal'</a:t>
            </a:r>
          </a:p>
          <a:p>
            <a:pPr marL="457200" lvl="0" indent="0" rtl="0">
              <a:buClr>
                <a:srgbClr val="000000"/>
              </a:buClr>
              <a:buSzPct val="45833"/>
              <a:buFont typeface="Arial"/>
              <a:buNone/>
            </a:pPr>
            <a:r>
              <a:rPr lang="en" sz="1600" dirty="0">
                <a:latin typeface="Courier New"/>
                <a:ea typeface="Courier New"/>
                <a:cs typeface="Courier New"/>
                <a:sym typeface="Courier New"/>
              </a:rPr>
              <a:t>print hash[var]</a:t>
            </a:r>
          </a:p>
          <a:p>
            <a:pPr marL="0" indent="0">
              <a:buNone/>
            </a:pPr>
            <a:endParaRPr lang="en" sz="2400" dirty="0">
              <a:latin typeface="Courier New"/>
              <a:ea typeface="Courier New"/>
              <a:cs typeface="Courier New"/>
              <a:sym typeface="Courier New"/>
            </a:endParaRPr>
          </a:p>
          <a:p>
            <a:pPr marL="0" indent="0">
              <a:buNone/>
            </a:pPr>
            <a:r>
              <a:rPr lang="en" sz="2400" dirty="0">
                <a:ea typeface="Courier New"/>
                <a:cs typeface="Courier New"/>
                <a:sym typeface="Courier New"/>
              </a:rPr>
              <a:t>Result:</a:t>
            </a:r>
          </a:p>
          <a:p>
            <a:pPr marL="400050" lvl="1" indent="0">
              <a:buNone/>
            </a:pPr>
            <a:r>
              <a:rPr lang="en" sz="1600" dirty="0">
                <a:latin typeface="Courier New"/>
                <a:ea typeface="Courier New"/>
                <a:cs typeface="Courier New"/>
                <a:sym typeface="Courier New"/>
              </a:rPr>
              <a:t>cat</a:t>
            </a:r>
          </a:p>
        </p:txBody>
      </p:sp>
      <p:graphicFrame>
        <p:nvGraphicFramePr>
          <p:cNvPr id="5" name="Shape 81"/>
          <p:cNvGraphicFramePr/>
          <p:nvPr>
            <p:extLst>
              <p:ext uri="{D42A27DB-BD31-4B8C-83A1-F6EECF244321}">
                <p14:modId xmlns:p14="http://schemas.microsoft.com/office/powerpoint/2010/main" val="2553012478"/>
              </p:ext>
            </p:extLst>
          </p:nvPr>
        </p:nvGraphicFramePr>
        <p:xfrm>
          <a:off x="844425" y="1809800"/>
          <a:ext cx="7227500" cy="787908"/>
        </p:xfrm>
        <a:graphic>
          <a:graphicData uri="http://schemas.openxmlformats.org/drawingml/2006/table">
            <a:tbl>
              <a:tblPr>
                <a:noFill/>
              </a:tblPr>
              <a:tblGrid>
                <a:gridCol w="1032500">
                  <a:extLst>
                    <a:ext uri="{9D8B030D-6E8A-4147-A177-3AD203B41FA5}">
                      <a16:colId xmlns:a16="http://schemas.microsoft.com/office/drawing/2014/main" val="20000"/>
                    </a:ext>
                  </a:extLst>
                </a:gridCol>
                <a:gridCol w="1032500">
                  <a:extLst>
                    <a:ext uri="{9D8B030D-6E8A-4147-A177-3AD203B41FA5}">
                      <a16:colId xmlns:a16="http://schemas.microsoft.com/office/drawing/2014/main" val="20001"/>
                    </a:ext>
                  </a:extLst>
                </a:gridCol>
                <a:gridCol w="1032500">
                  <a:extLst>
                    <a:ext uri="{9D8B030D-6E8A-4147-A177-3AD203B41FA5}">
                      <a16:colId xmlns:a16="http://schemas.microsoft.com/office/drawing/2014/main" val="20002"/>
                    </a:ext>
                  </a:extLst>
                </a:gridCol>
                <a:gridCol w="1032500">
                  <a:extLst>
                    <a:ext uri="{9D8B030D-6E8A-4147-A177-3AD203B41FA5}">
                      <a16:colId xmlns:a16="http://schemas.microsoft.com/office/drawing/2014/main" val="20003"/>
                    </a:ext>
                  </a:extLst>
                </a:gridCol>
                <a:gridCol w="1032500">
                  <a:extLst>
                    <a:ext uri="{9D8B030D-6E8A-4147-A177-3AD203B41FA5}">
                      <a16:colId xmlns:a16="http://schemas.microsoft.com/office/drawing/2014/main" val="20004"/>
                    </a:ext>
                  </a:extLst>
                </a:gridCol>
                <a:gridCol w="1032500">
                  <a:extLst>
                    <a:ext uri="{9D8B030D-6E8A-4147-A177-3AD203B41FA5}">
                      <a16:colId xmlns:a16="http://schemas.microsoft.com/office/drawing/2014/main" val="20005"/>
                    </a:ext>
                  </a:extLst>
                </a:gridCol>
                <a:gridCol w="1032500">
                  <a:extLst>
                    <a:ext uri="{9D8B030D-6E8A-4147-A177-3AD203B41FA5}">
                      <a16:colId xmlns:a16="http://schemas.microsoft.com/office/drawing/2014/main" val="20006"/>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'age'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'animal'</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'num'</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205</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'count'</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'flag'</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3</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"cat"</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56.9</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4</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a:latin typeface="Courier New"/>
                          <a:ea typeface="Courier New"/>
                          <a:cs typeface="Courier New"/>
                          <a:sym typeface="Courier New"/>
                        </a:rPr>
                        <a:t>10</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True</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44044894"/>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
              <a:t>Creating a dictionary</a:t>
            </a:r>
          </a:p>
        </p:txBody>
      </p:sp>
      <p:sp>
        <p:nvSpPr>
          <p:cNvPr id="115" name="Shape 115"/>
          <p:cNvSpPr txBox="1">
            <a:spLocks noGrp="1"/>
          </p:cNvSpPr>
          <p:nvPr>
            <p:ph idx="1"/>
          </p:nvPr>
        </p:nvSpPr>
        <p:spPr>
          <a:prstGeom prst="rect">
            <a:avLst/>
          </a:prstGeom>
        </p:spPr>
        <p:txBody>
          <a:bodyPr lIns="91425" tIns="91425" rIns="91425" bIns="91425" anchor="t" anchorCtr="0">
            <a:noAutofit/>
          </a:bodyPr>
          <a:lstStyle/>
          <a:p>
            <a:pPr lvl="0" rtl="0">
              <a:buNone/>
            </a:pPr>
            <a:r>
              <a:rPr lang="en" dirty="0"/>
              <a:t>Create an empty dictionary:</a:t>
            </a:r>
          </a:p>
          <a:p>
            <a:pPr marL="457200" lvl="0" indent="0" rtl="0">
              <a:buNone/>
            </a:pPr>
            <a:r>
              <a:rPr lang="en" sz="2400" dirty="0">
                <a:latin typeface="Courier New"/>
                <a:ea typeface="Courier New"/>
                <a:cs typeface="Courier New"/>
                <a:sym typeface="Courier New"/>
              </a:rPr>
              <a:t>hash = {}</a:t>
            </a:r>
          </a:p>
          <a:p>
            <a:endParaRPr lang="en" sz="2400" dirty="0">
              <a:latin typeface="Courier New"/>
              <a:ea typeface="Courier New"/>
              <a:cs typeface="Courier New"/>
              <a:sym typeface="Courier New"/>
            </a:endParaRPr>
          </a:p>
          <a:p>
            <a:pPr lvl="0" rtl="0">
              <a:buNone/>
            </a:pPr>
            <a:r>
              <a:rPr lang="en" dirty="0"/>
              <a:t>Create a dictionary with elements:</a:t>
            </a:r>
          </a:p>
          <a:p>
            <a:pPr marL="457200" indent="0">
              <a:buNone/>
            </a:pPr>
            <a:r>
              <a:rPr lang="en" sz="2400" dirty="0">
                <a:latin typeface="Courier New"/>
                <a:ea typeface="Courier New"/>
                <a:cs typeface="Courier New"/>
                <a:sym typeface="Courier New"/>
              </a:rPr>
              <a:t>hash = {"Joe": 25, "Sally": 35}</a:t>
            </a:r>
          </a:p>
        </p:txBody>
      </p:sp>
      <p:graphicFrame>
        <p:nvGraphicFramePr>
          <p:cNvPr id="116" name="Shape 116"/>
          <p:cNvGraphicFramePr/>
          <p:nvPr>
            <p:extLst>
              <p:ext uri="{D42A27DB-BD31-4B8C-83A1-F6EECF244321}">
                <p14:modId xmlns:p14="http://schemas.microsoft.com/office/powerpoint/2010/main" val="1195320958"/>
              </p:ext>
            </p:extLst>
          </p:nvPr>
        </p:nvGraphicFramePr>
        <p:xfrm>
          <a:off x="2514600" y="4343400"/>
          <a:ext cx="2608800" cy="787908"/>
        </p:xfrm>
        <a:graphic>
          <a:graphicData uri="http://schemas.openxmlformats.org/drawingml/2006/table">
            <a:tbl>
              <a:tblPr>
                <a:noFill/>
              </a:tblPr>
              <a:tblGrid>
                <a:gridCol w="869600">
                  <a:extLst>
                    <a:ext uri="{9D8B030D-6E8A-4147-A177-3AD203B41FA5}">
                      <a16:colId xmlns:a16="http://schemas.microsoft.com/office/drawing/2014/main" val="20000"/>
                    </a:ext>
                  </a:extLst>
                </a:gridCol>
                <a:gridCol w="869600">
                  <a:extLst>
                    <a:ext uri="{9D8B030D-6E8A-4147-A177-3AD203B41FA5}">
                      <a16:colId xmlns:a16="http://schemas.microsoft.com/office/drawing/2014/main" val="20001"/>
                    </a:ext>
                  </a:extLst>
                </a:gridCol>
                <a:gridCol w="869600">
                  <a:extLst>
                    <a:ext uri="{9D8B030D-6E8A-4147-A177-3AD203B41FA5}">
                      <a16:colId xmlns:a16="http://schemas.microsoft.com/office/drawing/2014/main" val="20002"/>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"Joe"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"Sally"</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25</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35</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2"/>
          <p:cNvSpPr/>
          <p:nvPr/>
        </p:nvSpPr>
        <p:spPr>
          <a:xfrm>
            <a:off x="1295400" y="4191000"/>
            <a:ext cx="923925" cy="727843"/>
          </a:xfrm>
          <a:custGeom>
            <a:avLst/>
            <a:gdLst>
              <a:gd name="connsiteX0" fmla="*/ 0 w 923925"/>
              <a:gd name="connsiteY0" fmla="*/ 0 h 727843"/>
              <a:gd name="connsiteX1" fmla="*/ 200025 w 923925"/>
              <a:gd name="connsiteY1" fmla="*/ 619125 h 727843"/>
              <a:gd name="connsiteX2" fmla="*/ 923925 w 923925"/>
              <a:gd name="connsiteY2" fmla="*/ 723900 h 727843"/>
            </a:gdLst>
            <a:ahLst/>
            <a:cxnLst>
              <a:cxn ang="0">
                <a:pos x="connsiteX0" y="connsiteY0"/>
              </a:cxn>
              <a:cxn ang="0">
                <a:pos x="connsiteX1" y="connsiteY1"/>
              </a:cxn>
              <a:cxn ang="0">
                <a:pos x="connsiteX2" y="connsiteY2"/>
              </a:cxn>
            </a:cxnLst>
            <a:rect l="l" t="t" r="r" b="b"/>
            <a:pathLst>
              <a:path w="923925" h="727843">
                <a:moveTo>
                  <a:pt x="0" y="0"/>
                </a:moveTo>
                <a:cubicBezTo>
                  <a:pt x="23019" y="249237"/>
                  <a:pt x="46038" y="498475"/>
                  <a:pt x="200025" y="619125"/>
                </a:cubicBezTo>
                <a:cubicBezTo>
                  <a:pt x="354013" y="739775"/>
                  <a:pt x="638969" y="731837"/>
                  <a:pt x="923925" y="72390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814475"/>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
              <a:t>Creating a dictionary</a:t>
            </a:r>
          </a:p>
        </p:txBody>
      </p:sp>
      <p:sp>
        <p:nvSpPr>
          <p:cNvPr id="115" name="Shape 115"/>
          <p:cNvSpPr txBox="1">
            <a:spLocks noGrp="1"/>
          </p:cNvSpPr>
          <p:nvPr>
            <p:ph idx="1"/>
          </p:nvPr>
        </p:nvSpPr>
        <p:spPr>
          <a:prstGeom prst="rect">
            <a:avLst/>
          </a:prstGeom>
        </p:spPr>
        <p:txBody>
          <a:bodyPr lIns="91425" tIns="91425" rIns="91425" bIns="91425" anchor="t" anchorCtr="0">
            <a:noAutofit/>
          </a:bodyPr>
          <a:lstStyle/>
          <a:p>
            <a:pPr lvl="0" rtl="0">
              <a:buNone/>
            </a:pPr>
            <a:r>
              <a:rPr lang="en" dirty="0"/>
              <a:t>Create an empty dictionary:</a:t>
            </a:r>
          </a:p>
          <a:p>
            <a:pPr marL="457200" lvl="0" indent="0" rtl="0">
              <a:buNone/>
            </a:pPr>
            <a:r>
              <a:rPr lang="en" sz="2400" dirty="0">
                <a:latin typeface="Courier New"/>
                <a:ea typeface="Courier New"/>
                <a:cs typeface="Courier New"/>
                <a:sym typeface="Courier New"/>
              </a:rPr>
              <a:t>hash = {}</a:t>
            </a:r>
          </a:p>
          <a:p>
            <a:endParaRPr lang="en" sz="2400" dirty="0">
              <a:latin typeface="Courier New"/>
              <a:ea typeface="Courier New"/>
              <a:cs typeface="Courier New"/>
              <a:sym typeface="Courier New"/>
            </a:endParaRPr>
          </a:p>
          <a:p>
            <a:pPr lvl="0" rtl="0">
              <a:buNone/>
            </a:pPr>
            <a:r>
              <a:rPr lang="en" dirty="0"/>
              <a:t>Create a dictionary with elements:</a:t>
            </a:r>
          </a:p>
          <a:p>
            <a:pPr marL="457200" indent="0">
              <a:buNone/>
            </a:pPr>
            <a:r>
              <a:rPr lang="en" sz="2400" dirty="0">
                <a:latin typeface="Courier New"/>
                <a:ea typeface="Courier New"/>
                <a:cs typeface="Courier New"/>
                <a:sym typeface="Courier New"/>
              </a:rPr>
              <a:t>hash = {"Joe": 25, "Sally": 35}</a:t>
            </a:r>
          </a:p>
        </p:txBody>
      </p:sp>
      <p:graphicFrame>
        <p:nvGraphicFramePr>
          <p:cNvPr id="116" name="Shape 116"/>
          <p:cNvGraphicFramePr/>
          <p:nvPr>
            <p:extLst>
              <p:ext uri="{D42A27DB-BD31-4B8C-83A1-F6EECF244321}">
                <p14:modId xmlns:p14="http://schemas.microsoft.com/office/powerpoint/2010/main" val="102845695"/>
              </p:ext>
            </p:extLst>
          </p:nvPr>
        </p:nvGraphicFramePr>
        <p:xfrm>
          <a:off x="2514600" y="4343400"/>
          <a:ext cx="2608800" cy="787908"/>
        </p:xfrm>
        <a:graphic>
          <a:graphicData uri="http://schemas.openxmlformats.org/drawingml/2006/table">
            <a:tbl>
              <a:tblPr>
                <a:noFill/>
              </a:tblPr>
              <a:tblGrid>
                <a:gridCol w="869600">
                  <a:extLst>
                    <a:ext uri="{9D8B030D-6E8A-4147-A177-3AD203B41FA5}">
                      <a16:colId xmlns:a16="http://schemas.microsoft.com/office/drawing/2014/main" val="20000"/>
                    </a:ext>
                  </a:extLst>
                </a:gridCol>
                <a:gridCol w="869600">
                  <a:extLst>
                    <a:ext uri="{9D8B030D-6E8A-4147-A177-3AD203B41FA5}">
                      <a16:colId xmlns:a16="http://schemas.microsoft.com/office/drawing/2014/main" val="20001"/>
                    </a:ext>
                  </a:extLst>
                </a:gridCol>
                <a:gridCol w="869600">
                  <a:extLst>
                    <a:ext uri="{9D8B030D-6E8A-4147-A177-3AD203B41FA5}">
                      <a16:colId xmlns:a16="http://schemas.microsoft.com/office/drawing/2014/main" val="20002"/>
                    </a:ext>
                  </a:extLst>
                </a:gridCol>
              </a:tblGrid>
              <a:tr h="370150">
                <a:tc>
                  <a:txBody>
                    <a:bodyPr/>
                    <a:lstStyle/>
                    <a:p>
                      <a:endParaRPr sz="1200" dirty="0"/>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"Joe"</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solidFill>
                            <a:srgbClr val="0000FF"/>
                          </a:solidFill>
                          <a:latin typeface="Courier New"/>
                          <a:ea typeface="Courier New"/>
                          <a:cs typeface="Courier New"/>
                          <a:sym typeface="Courier New"/>
                        </a:rPr>
                        <a:t>"Sally"</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0150">
                <a:tc>
                  <a:txBody>
                    <a:bodyPr/>
                    <a:lstStyle/>
                    <a:p>
                      <a:pPr lvl="0" rtl="0">
                        <a:buClr>
                          <a:srgbClr val="000000"/>
                        </a:buClr>
                        <a:buSzPct val="78571"/>
                        <a:buFont typeface="Arial"/>
                        <a:buNone/>
                      </a:pPr>
                      <a:r>
                        <a:rPr lang="en" sz="1200">
                          <a:latin typeface="Courier New"/>
                          <a:ea typeface="Courier New"/>
                          <a:cs typeface="Courier New"/>
                          <a:sym typeface="Courier New"/>
                        </a:rPr>
                        <a:t>hash</a:t>
                      </a:r>
                    </a:p>
                  </a:txBody>
                  <a:tcPr marL="95250" marR="95250" marT="95250" marB="95250">
                    <a:lnL w="9525" cap="flat">
                      <a:solidFill>
                        <a:srgbClr val="000000">
                          <a:alpha val="0"/>
                        </a:srgbClr>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25</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15000"/>
                        </a:lnSpc>
                        <a:buClr>
                          <a:srgbClr val="000000"/>
                        </a:buClr>
                        <a:buSzPct val="78571"/>
                        <a:buFont typeface="Arial"/>
                        <a:buNone/>
                      </a:pPr>
                      <a:r>
                        <a:rPr lang="en" sz="1200" dirty="0">
                          <a:latin typeface="Courier New"/>
                          <a:ea typeface="Courier New"/>
                          <a:cs typeface="Courier New"/>
                          <a:sym typeface="Courier New"/>
                        </a:rPr>
                        <a:t>35</a:t>
                      </a:r>
                    </a:p>
                  </a:txBody>
                  <a:tcPr marL="95250" marR="95250" marT="95250" marB="9525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2"/>
          <p:cNvSpPr/>
          <p:nvPr/>
        </p:nvSpPr>
        <p:spPr>
          <a:xfrm>
            <a:off x="1295400" y="4191000"/>
            <a:ext cx="923925" cy="727843"/>
          </a:xfrm>
          <a:custGeom>
            <a:avLst/>
            <a:gdLst>
              <a:gd name="connsiteX0" fmla="*/ 0 w 923925"/>
              <a:gd name="connsiteY0" fmla="*/ 0 h 727843"/>
              <a:gd name="connsiteX1" fmla="*/ 200025 w 923925"/>
              <a:gd name="connsiteY1" fmla="*/ 619125 h 727843"/>
              <a:gd name="connsiteX2" fmla="*/ 923925 w 923925"/>
              <a:gd name="connsiteY2" fmla="*/ 723900 h 727843"/>
            </a:gdLst>
            <a:ahLst/>
            <a:cxnLst>
              <a:cxn ang="0">
                <a:pos x="connsiteX0" y="connsiteY0"/>
              </a:cxn>
              <a:cxn ang="0">
                <a:pos x="connsiteX1" y="connsiteY1"/>
              </a:cxn>
              <a:cxn ang="0">
                <a:pos x="connsiteX2" y="connsiteY2"/>
              </a:cxn>
            </a:cxnLst>
            <a:rect l="l" t="t" r="r" b="b"/>
            <a:pathLst>
              <a:path w="923925" h="727843">
                <a:moveTo>
                  <a:pt x="0" y="0"/>
                </a:moveTo>
                <a:cubicBezTo>
                  <a:pt x="23019" y="249237"/>
                  <a:pt x="46038" y="498475"/>
                  <a:pt x="200025" y="619125"/>
                </a:cubicBezTo>
                <a:cubicBezTo>
                  <a:pt x="354013" y="739775"/>
                  <a:pt x="638969" y="731837"/>
                  <a:pt x="923925" y="72390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5562600" y="4114800"/>
            <a:ext cx="914400" cy="10668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324600" y="4038600"/>
            <a:ext cx="685800" cy="7620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08070" y="5105400"/>
            <a:ext cx="698909" cy="369332"/>
          </a:xfrm>
          <a:prstGeom prst="rect">
            <a:avLst/>
          </a:prstGeom>
          <a:noFill/>
        </p:spPr>
        <p:txBody>
          <a:bodyPr wrap="none" rtlCol="0">
            <a:spAutoFit/>
          </a:bodyPr>
          <a:lstStyle/>
          <a:p>
            <a:r>
              <a:rPr lang="en-US" dirty="0"/>
              <a:t>"key"</a:t>
            </a:r>
          </a:p>
        </p:txBody>
      </p:sp>
      <p:sp>
        <p:nvSpPr>
          <p:cNvPr id="14" name="TextBox 13"/>
          <p:cNvSpPr txBox="1"/>
          <p:nvPr/>
        </p:nvSpPr>
        <p:spPr>
          <a:xfrm>
            <a:off x="6926930" y="4747141"/>
            <a:ext cx="875368" cy="369332"/>
          </a:xfrm>
          <a:prstGeom prst="rect">
            <a:avLst/>
          </a:prstGeom>
          <a:noFill/>
        </p:spPr>
        <p:txBody>
          <a:bodyPr wrap="none" rtlCol="0">
            <a:spAutoFit/>
          </a:bodyPr>
          <a:lstStyle/>
          <a:p>
            <a:r>
              <a:rPr lang="en-US" dirty="0"/>
              <a:t>"value"</a:t>
            </a:r>
          </a:p>
        </p:txBody>
      </p:sp>
    </p:spTree>
    <p:extLst>
      <p:ext uri="{BB962C8B-B14F-4D97-AF65-F5344CB8AC3E}">
        <p14:creationId xmlns:p14="http://schemas.microsoft.com/office/powerpoint/2010/main" val="253240376"/>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a:buNone/>
            </a:pPr>
            <a:r>
              <a:rPr lang="en"/>
              <a:t>Adding to a dictionary</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dirty="0"/>
              <a:t>Add entry:</a:t>
            </a:r>
          </a:p>
          <a:p>
            <a:pPr marL="0" lvl="0" indent="0" rtl="0">
              <a:buNone/>
            </a:pPr>
            <a:r>
              <a:rPr lang="en" dirty="0"/>
              <a:t>	</a:t>
            </a:r>
            <a:r>
              <a:rPr lang="en" sz="2400" dirty="0">
                <a:latin typeface="Courier New" pitchFamily="49" charset="0"/>
                <a:cs typeface="Courier New" pitchFamily="49" charset="0"/>
              </a:rPr>
              <a:t>hash[</a:t>
            </a:r>
            <a:r>
              <a:rPr lang="en" sz="2400" i="1" dirty="0">
                <a:latin typeface="Courier New" pitchFamily="49" charset="0"/>
                <a:cs typeface="Courier New" pitchFamily="49" charset="0"/>
              </a:rPr>
              <a:t>newKey</a:t>
            </a:r>
            <a:r>
              <a:rPr lang="en" sz="2400" dirty="0">
                <a:latin typeface="Courier New" pitchFamily="49" charset="0"/>
                <a:cs typeface="Courier New" pitchFamily="49" charset="0"/>
              </a:rPr>
              <a:t>] = </a:t>
            </a:r>
            <a:r>
              <a:rPr lang="en" sz="2400" i="1" dirty="0">
                <a:latin typeface="Courier New" pitchFamily="49" charset="0"/>
                <a:cs typeface="Courier New" pitchFamily="49" charset="0"/>
              </a:rPr>
              <a:t>newVal</a:t>
            </a:r>
          </a:p>
          <a:p>
            <a:pPr marL="0" lvl="0" indent="0" rtl="0">
              <a:buNone/>
            </a:pPr>
            <a:endParaRPr lang="en" sz="2800" dirty="0"/>
          </a:p>
          <a:p>
            <a:pPr marL="0" lvl="0" indent="0" rtl="0">
              <a:buNone/>
            </a:pPr>
            <a:r>
              <a:rPr lang="en" sz="2800" dirty="0"/>
              <a:t>Example:</a:t>
            </a:r>
            <a:endParaRPr lang="en" sz="2400" dirty="0"/>
          </a:p>
          <a:p>
            <a:pPr marL="0" lvl="0" indent="0" rtl="0">
              <a:buNone/>
            </a:pPr>
            <a:r>
              <a:rPr lang="en" sz="2400" dirty="0"/>
              <a:t>	</a:t>
            </a:r>
            <a:r>
              <a:rPr lang="en" sz="1800" dirty="0">
                <a:latin typeface="Courier New" pitchFamily="49" charset="0"/>
                <a:cs typeface="Courier New" pitchFamily="49" charset="0"/>
              </a:rPr>
              <a:t>&gt;&gt;&gt; hash = {}</a:t>
            </a:r>
          </a:p>
          <a:p>
            <a:pPr marL="0" lvl="0" indent="0" rtl="0">
              <a:buNone/>
            </a:pPr>
            <a:r>
              <a:rPr lang="en" sz="1800" dirty="0">
                <a:latin typeface="Courier New" pitchFamily="49" charset="0"/>
                <a:cs typeface="Courier New" pitchFamily="49" charset="0"/>
              </a:rPr>
              <a:t>	&gt;&gt;&gt; hash["Joe"] = 25</a:t>
            </a:r>
          </a:p>
          <a:p>
            <a:pPr marL="0" lvl="0" indent="0" rtl="0">
              <a:buNone/>
            </a:pPr>
            <a:r>
              <a:rPr lang="en" sz="1800" dirty="0">
                <a:latin typeface="Courier New" pitchFamily="49" charset="0"/>
                <a:cs typeface="Courier New" pitchFamily="49" charset="0"/>
              </a:rPr>
              <a:t>	&gt;&gt;&gt; hash["Bob"] = 39</a:t>
            </a:r>
          </a:p>
          <a:p>
            <a:pPr marL="0" lvl="0" indent="0" rtl="0">
              <a:buNone/>
            </a:pPr>
            <a:r>
              <a:rPr lang="en" sz="1800" dirty="0">
                <a:latin typeface="Courier New" pitchFamily="49" charset="0"/>
                <a:cs typeface="Courier New" pitchFamily="49" charset="0"/>
              </a:rPr>
              <a:t>	&gt;&gt;&gt; print hash</a:t>
            </a:r>
          </a:p>
          <a:p>
            <a:pPr marL="0" lvl="0" indent="0">
              <a:buNone/>
            </a:pPr>
            <a:r>
              <a:rPr lang="en" sz="1800" dirty="0">
                <a:latin typeface="Courier New" pitchFamily="49" charset="0"/>
                <a:cs typeface="Courier New" pitchFamily="49" charset="0"/>
              </a:rPr>
              <a:t>	</a:t>
            </a:r>
            <a:r>
              <a:rPr lang="en-US" sz="1800" dirty="0">
                <a:latin typeface="Courier New" pitchFamily="49" charset="0"/>
                <a:cs typeface="Courier New" pitchFamily="49" charset="0"/>
              </a:rPr>
              <a:t>{'Bob': 39, 'Joe': 25}</a:t>
            </a:r>
            <a:endParaRPr lang="en" sz="1800" dirty="0">
              <a:latin typeface="Courier New" pitchFamily="49" charset="0"/>
              <a:cs typeface="Courier New" pitchFamily="49" charset="0"/>
            </a:endParaRPr>
          </a:p>
        </p:txBody>
      </p:sp>
    </p:spTree>
    <p:extLst>
      <p:ext uri="{BB962C8B-B14F-4D97-AF65-F5344CB8AC3E}">
        <p14:creationId xmlns:p14="http://schemas.microsoft.com/office/powerpoint/2010/main" val="4112607073"/>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schedule</a:t>
            </a:r>
          </a:p>
        </p:txBody>
      </p:sp>
      <p:sp>
        <p:nvSpPr>
          <p:cNvPr id="3" name="Content Placeholder 2"/>
          <p:cNvSpPr>
            <a:spLocks noGrp="1"/>
          </p:cNvSpPr>
          <p:nvPr>
            <p:ph idx="1"/>
          </p:nvPr>
        </p:nvSpPr>
        <p:spPr/>
        <p:txBody>
          <a:bodyPr/>
          <a:lstStyle/>
          <a:p>
            <a:pPr marL="514350" indent="-514350">
              <a:buFont typeface="+mj-lt"/>
              <a:buAutoNum type="arabicPeriod"/>
            </a:pPr>
            <a:r>
              <a:rPr lang="en-US" dirty="0"/>
              <a:t>File writing</a:t>
            </a:r>
          </a:p>
          <a:p>
            <a:pPr marL="514350" indent="-514350">
              <a:buFont typeface="+mj-lt"/>
              <a:buAutoNum type="arabicPeriod"/>
            </a:pPr>
            <a:r>
              <a:rPr lang="en-US" dirty="0"/>
              <a:t>Dictionaries</a:t>
            </a:r>
          </a:p>
        </p:txBody>
      </p:sp>
    </p:spTree>
    <p:extLst>
      <p:ext uri="{BB962C8B-B14F-4D97-AF65-F5344CB8AC3E}">
        <p14:creationId xmlns:p14="http://schemas.microsoft.com/office/powerpoint/2010/main" val="325849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a:buNone/>
            </a:pPr>
            <a:r>
              <a:rPr lang="en"/>
              <a:t>Adding to a dictionary</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dirty="0"/>
              <a:t>Add entry:</a:t>
            </a:r>
          </a:p>
          <a:p>
            <a:pPr marL="0" lvl="0" indent="0" rtl="0">
              <a:buNone/>
            </a:pPr>
            <a:r>
              <a:rPr lang="en" dirty="0"/>
              <a:t>	</a:t>
            </a:r>
            <a:r>
              <a:rPr lang="en" sz="2400" dirty="0">
                <a:latin typeface="Courier New" pitchFamily="49" charset="0"/>
                <a:cs typeface="Courier New" pitchFamily="49" charset="0"/>
              </a:rPr>
              <a:t>hash[</a:t>
            </a:r>
            <a:r>
              <a:rPr lang="en" sz="2400" i="1" dirty="0">
                <a:latin typeface="Courier New" pitchFamily="49" charset="0"/>
                <a:cs typeface="Courier New" pitchFamily="49" charset="0"/>
              </a:rPr>
              <a:t>newKey</a:t>
            </a:r>
            <a:r>
              <a:rPr lang="en" sz="2400" dirty="0">
                <a:latin typeface="Courier New" pitchFamily="49" charset="0"/>
                <a:cs typeface="Courier New" pitchFamily="49" charset="0"/>
              </a:rPr>
              <a:t>] = </a:t>
            </a:r>
            <a:r>
              <a:rPr lang="en" sz="2400" i="1" dirty="0">
                <a:latin typeface="Courier New" pitchFamily="49" charset="0"/>
                <a:cs typeface="Courier New" pitchFamily="49" charset="0"/>
              </a:rPr>
              <a:t>newVal</a:t>
            </a:r>
          </a:p>
          <a:p>
            <a:pPr marL="0" lvl="0" indent="0" rtl="0">
              <a:buNone/>
            </a:pPr>
            <a:endParaRPr lang="en" sz="2800" dirty="0"/>
          </a:p>
          <a:p>
            <a:pPr marL="0" lvl="0" indent="0" rtl="0">
              <a:buNone/>
            </a:pPr>
            <a:r>
              <a:rPr lang="en" sz="2800" dirty="0"/>
              <a:t>Example:</a:t>
            </a:r>
            <a:endParaRPr lang="en" sz="2400" dirty="0"/>
          </a:p>
          <a:p>
            <a:pPr marL="0" lvl="0" indent="0" rtl="0">
              <a:buNone/>
            </a:pPr>
            <a:r>
              <a:rPr lang="en" sz="2400" dirty="0"/>
              <a:t>	</a:t>
            </a:r>
            <a:r>
              <a:rPr lang="en" sz="1800" dirty="0">
                <a:latin typeface="Courier New" pitchFamily="49" charset="0"/>
                <a:cs typeface="Courier New" pitchFamily="49" charset="0"/>
              </a:rPr>
              <a:t>&gt;&gt;&gt; hash = {}</a:t>
            </a:r>
          </a:p>
          <a:p>
            <a:pPr marL="0" lvl="0" indent="0" rtl="0">
              <a:buNone/>
            </a:pPr>
            <a:r>
              <a:rPr lang="en" sz="1800" dirty="0">
                <a:latin typeface="Courier New" pitchFamily="49" charset="0"/>
                <a:cs typeface="Courier New" pitchFamily="49" charset="0"/>
              </a:rPr>
              <a:t>	&gt;&gt;&gt; hash["Joe"] = 25</a:t>
            </a:r>
          </a:p>
          <a:p>
            <a:pPr marL="0" lvl="0" indent="0" rtl="0">
              <a:buNone/>
            </a:pPr>
            <a:r>
              <a:rPr lang="en" sz="1800" dirty="0">
                <a:latin typeface="Courier New" pitchFamily="49" charset="0"/>
                <a:cs typeface="Courier New" pitchFamily="49" charset="0"/>
              </a:rPr>
              <a:t>	&gt;&gt;&gt; hash["Bob"] = 39</a:t>
            </a:r>
          </a:p>
          <a:p>
            <a:pPr marL="0" lvl="0" indent="0" rtl="0">
              <a:buNone/>
            </a:pPr>
            <a:r>
              <a:rPr lang="en" sz="1800" dirty="0">
                <a:latin typeface="Courier New" pitchFamily="49" charset="0"/>
                <a:cs typeface="Courier New" pitchFamily="49" charset="0"/>
              </a:rPr>
              <a:t>	&gt;&gt;&gt; print hash</a:t>
            </a:r>
          </a:p>
          <a:p>
            <a:pPr marL="0" lvl="0" indent="0">
              <a:buNone/>
            </a:pPr>
            <a:r>
              <a:rPr lang="en" sz="1800" dirty="0">
                <a:latin typeface="Courier New" pitchFamily="49" charset="0"/>
                <a:cs typeface="Courier New" pitchFamily="49" charset="0"/>
              </a:rPr>
              <a:t>	</a:t>
            </a:r>
            <a:r>
              <a:rPr lang="en-US" sz="1800" dirty="0">
                <a:latin typeface="Courier New" pitchFamily="49" charset="0"/>
                <a:cs typeface="Courier New" pitchFamily="49" charset="0"/>
              </a:rPr>
              <a:t>{'Bob': 39, 'Joe': 25}</a:t>
            </a:r>
            <a:endParaRPr lang="en" sz="1800" dirty="0">
              <a:latin typeface="Courier New" pitchFamily="49" charset="0"/>
              <a:cs typeface="Courier New" pitchFamily="49" charset="0"/>
            </a:endParaRPr>
          </a:p>
        </p:txBody>
      </p:sp>
      <p:cxnSp>
        <p:nvCxnSpPr>
          <p:cNvPr id="3" name="Straight Arrow Connector 2"/>
          <p:cNvCxnSpPr/>
          <p:nvPr/>
        </p:nvCxnSpPr>
        <p:spPr>
          <a:xfrm flipV="1">
            <a:off x="4572000" y="5105400"/>
            <a:ext cx="838200" cy="22860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10200" y="4687669"/>
            <a:ext cx="1905000" cy="646331"/>
          </a:xfrm>
          <a:prstGeom prst="rect">
            <a:avLst/>
          </a:prstGeom>
          <a:noFill/>
        </p:spPr>
        <p:txBody>
          <a:bodyPr wrap="square" rtlCol="0">
            <a:spAutoFit/>
          </a:bodyPr>
          <a:lstStyle/>
          <a:p>
            <a:r>
              <a:rPr lang="en-US" sz="1200" dirty="0"/>
              <a:t>Note that Python printed them in a different order than we entered them.</a:t>
            </a:r>
          </a:p>
        </p:txBody>
      </p:sp>
    </p:spTree>
    <p:extLst>
      <p:ext uri="{BB962C8B-B14F-4D97-AF65-F5344CB8AC3E}">
        <p14:creationId xmlns:p14="http://schemas.microsoft.com/office/powerpoint/2010/main" val="2428621764"/>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prstGeom prst="rect">
            <a:avLst/>
          </a:prstGeom>
        </p:spPr>
        <p:txBody>
          <a:bodyPr lIns="91425" tIns="91425" rIns="91425" bIns="91425" anchor="b" anchorCtr="0">
            <a:noAutofit/>
          </a:bodyPr>
          <a:lstStyle/>
          <a:p>
            <a:pPr>
              <a:buNone/>
            </a:pPr>
            <a:r>
              <a:rPr lang="en"/>
              <a:t>Removing from a dictionary</a:t>
            </a:r>
          </a:p>
        </p:txBody>
      </p:sp>
      <p:sp>
        <p:nvSpPr>
          <p:cNvPr id="131" name="Shape 131"/>
          <p:cNvSpPr txBox="1">
            <a:spLocks noGrp="1"/>
          </p:cNvSpPr>
          <p:nvPr>
            <p:ph idx="1"/>
          </p:nvPr>
        </p:nvSpPr>
        <p:spPr>
          <a:prstGeom prst="rect">
            <a:avLst/>
          </a:prstGeom>
        </p:spPr>
        <p:txBody>
          <a:bodyPr lIns="91425" tIns="91425" rIns="91425" bIns="91425" anchor="t" anchorCtr="0">
            <a:noAutofit/>
          </a:bodyPr>
          <a:lstStyle/>
          <a:p>
            <a:pPr lvl="0" rtl="0">
              <a:buNone/>
            </a:pPr>
            <a:r>
              <a:rPr lang="en" dirty="0"/>
              <a:t>Delete entry:</a:t>
            </a:r>
          </a:p>
          <a:p>
            <a:pPr marL="457200" lvl="0" indent="0" rtl="0">
              <a:buNone/>
            </a:pPr>
            <a:r>
              <a:rPr lang="en" sz="2000" b="1" dirty="0">
                <a:solidFill>
                  <a:srgbClr val="0070C0"/>
                </a:solidFill>
                <a:latin typeface="Courier New"/>
                <a:ea typeface="Courier New"/>
                <a:cs typeface="Courier New"/>
                <a:sym typeface="Courier New"/>
              </a:rPr>
              <a:t>del</a:t>
            </a:r>
            <a:r>
              <a:rPr lang="en" sz="2000" dirty="0">
                <a:latin typeface="Courier New"/>
                <a:ea typeface="Courier New"/>
                <a:cs typeface="Courier New"/>
                <a:sym typeface="Courier New"/>
              </a:rPr>
              <a:t> hash[</a:t>
            </a:r>
            <a:r>
              <a:rPr lang="en" sz="2000" i="1" dirty="0">
                <a:latin typeface="Courier New"/>
                <a:ea typeface="Courier New"/>
                <a:cs typeface="Courier New"/>
                <a:sym typeface="Courier New"/>
              </a:rPr>
              <a:t>existingKey</a:t>
            </a:r>
            <a:r>
              <a:rPr lang="en" sz="2000" dirty="0">
                <a:latin typeface="Courier New"/>
                <a:ea typeface="Courier New"/>
                <a:cs typeface="Courier New"/>
                <a:sym typeface="Courier New"/>
              </a:rPr>
              <a:t>]</a:t>
            </a:r>
          </a:p>
          <a:p>
            <a:pPr marL="457200" lvl="0" indent="0" rtl="0">
              <a:buNone/>
            </a:pPr>
            <a:endParaRPr lang="en" sz="1800" dirty="0">
              <a:latin typeface="Courier New"/>
              <a:ea typeface="Courier New"/>
              <a:cs typeface="Courier New"/>
              <a:sym typeface="Courier New"/>
            </a:endParaRPr>
          </a:p>
          <a:p>
            <a:pPr marL="0" lvl="0" indent="0" rtl="0">
              <a:buNone/>
            </a:pPr>
            <a:r>
              <a:rPr lang="en" sz="2400" dirty="0">
                <a:ea typeface="Courier New"/>
                <a:cs typeface="Courier New"/>
                <a:sym typeface="Courier New"/>
              </a:rPr>
              <a:t>Example:</a:t>
            </a:r>
          </a:p>
          <a:p>
            <a:pPr marL="457200" lvl="0" indent="0">
              <a:buNone/>
            </a:pPr>
            <a:r>
              <a:rPr lang="en" sz="1600" dirty="0">
                <a:latin typeface="Courier New"/>
                <a:ea typeface="Courier New"/>
                <a:cs typeface="Courier New"/>
                <a:sym typeface="Courier New"/>
              </a:rPr>
              <a:t>&gt;&gt;&gt; hash = {"name": "Joe", "age": 35, "job": "plumber"}</a:t>
            </a:r>
          </a:p>
          <a:p>
            <a:pPr marL="457200" lvl="0" indent="0">
              <a:buNone/>
            </a:pPr>
            <a:r>
              <a:rPr lang="en" sz="1600" dirty="0">
                <a:latin typeface="Courier New"/>
                <a:ea typeface="Courier New"/>
                <a:cs typeface="Courier New"/>
                <a:sym typeface="Courier New"/>
              </a:rPr>
              <a:t>&gt;&gt;&gt; print hash</a:t>
            </a:r>
          </a:p>
          <a:p>
            <a:pPr marL="457200" lvl="0" indent="0">
              <a:buNone/>
            </a:pPr>
            <a:r>
              <a:rPr lang="en" sz="1600" dirty="0">
                <a:latin typeface="Courier New"/>
                <a:ea typeface="Courier New"/>
                <a:cs typeface="Courier New"/>
                <a:sym typeface="Courier New"/>
              </a:rPr>
              <a:t>{'job': 'plumber', 'age': 35, 'name': 'Joe'}</a:t>
            </a:r>
          </a:p>
          <a:p>
            <a:pPr marL="457200" lvl="0" indent="0">
              <a:buNone/>
            </a:pPr>
            <a:endParaRPr lang="en" sz="1600" dirty="0">
              <a:latin typeface="Courier New"/>
              <a:ea typeface="Courier New"/>
              <a:cs typeface="Courier New"/>
              <a:sym typeface="Courier New"/>
            </a:endParaRPr>
          </a:p>
          <a:p>
            <a:pPr marL="457200" lvl="0" indent="0">
              <a:buNone/>
            </a:pPr>
            <a:r>
              <a:rPr lang="en" sz="1600" dirty="0">
                <a:latin typeface="Courier New"/>
                <a:ea typeface="Courier New"/>
                <a:cs typeface="Courier New"/>
                <a:sym typeface="Courier New"/>
              </a:rPr>
              <a:t>&gt;&gt;&gt; </a:t>
            </a:r>
            <a:r>
              <a:rPr lang="en" sz="1600" b="1" dirty="0">
                <a:solidFill>
                  <a:srgbClr val="0070C0"/>
                </a:solidFill>
                <a:latin typeface="Courier New"/>
                <a:ea typeface="Courier New"/>
                <a:cs typeface="Courier New"/>
                <a:sym typeface="Courier New"/>
              </a:rPr>
              <a:t>del</a:t>
            </a:r>
            <a:r>
              <a:rPr lang="en" sz="1600" dirty="0">
                <a:latin typeface="Courier New"/>
                <a:ea typeface="Courier New"/>
                <a:cs typeface="Courier New"/>
                <a:sym typeface="Courier New"/>
              </a:rPr>
              <a:t> hash["age"]</a:t>
            </a:r>
          </a:p>
          <a:p>
            <a:pPr marL="457200" lvl="0" indent="0">
              <a:buClr>
                <a:srgbClr val="000000"/>
              </a:buClr>
              <a:buSzPct val="61111"/>
              <a:buNone/>
            </a:pPr>
            <a:r>
              <a:rPr lang="en" sz="1600" dirty="0">
                <a:latin typeface="Courier New"/>
                <a:ea typeface="Courier New"/>
                <a:cs typeface="Courier New"/>
                <a:sym typeface="Courier New"/>
              </a:rPr>
              <a:t>&gt;&gt;&gt; print hash</a:t>
            </a:r>
          </a:p>
          <a:p>
            <a:pPr marL="457200" indent="0">
              <a:buNone/>
            </a:pPr>
            <a:r>
              <a:rPr lang="en" sz="1600" dirty="0">
                <a:latin typeface="Courier New"/>
                <a:ea typeface="Courier New"/>
                <a:cs typeface="Courier New"/>
                <a:sym typeface="Courier New"/>
              </a:rPr>
              <a:t>{'job': 'plumber', 'name': 'Joe'}</a:t>
            </a:r>
          </a:p>
        </p:txBody>
      </p:sp>
    </p:spTree>
    <p:extLst>
      <p:ext uri="{BB962C8B-B14F-4D97-AF65-F5344CB8AC3E}">
        <p14:creationId xmlns:p14="http://schemas.microsoft.com/office/powerpoint/2010/main" val="3871775533"/>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prstGeom prst="rect">
            <a:avLst/>
          </a:prstGeom>
        </p:spPr>
        <p:txBody>
          <a:bodyPr lIns="91425" tIns="91425" rIns="91425" bIns="91425" anchor="b" anchorCtr="0">
            <a:noAutofit/>
          </a:bodyPr>
          <a:lstStyle/>
          <a:p>
            <a:pPr>
              <a:buNone/>
            </a:pPr>
            <a:r>
              <a:rPr lang="en"/>
              <a:t>Removing from a dictionary</a:t>
            </a:r>
          </a:p>
        </p:txBody>
      </p:sp>
      <p:sp>
        <p:nvSpPr>
          <p:cNvPr id="131" name="Shape 131"/>
          <p:cNvSpPr txBox="1">
            <a:spLocks noGrp="1"/>
          </p:cNvSpPr>
          <p:nvPr>
            <p:ph idx="1"/>
          </p:nvPr>
        </p:nvSpPr>
        <p:spPr>
          <a:prstGeom prst="rect">
            <a:avLst/>
          </a:prstGeom>
        </p:spPr>
        <p:txBody>
          <a:bodyPr lIns="91425" tIns="91425" rIns="91425" bIns="91425" anchor="t" anchorCtr="0">
            <a:noAutofit/>
          </a:bodyPr>
          <a:lstStyle/>
          <a:p>
            <a:pPr lvl="0" rtl="0">
              <a:buNone/>
            </a:pPr>
            <a:r>
              <a:rPr lang="en" dirty="0"/>
              <a:t>Delete entry:</a:t>
            </a:r>
          </a:p>
          <a:p>
            <a:pPr marL="457200" lvl="0" indent="0" rtl="0">
              <a:buNone/>
            </a:pPr>
            <a:r>
              <a:rPr lang="en" sz="2000" b="1" dirty="0">
                <a:solidFill>
                  <a:srgbClr val="0070C0"/>
                </a:solidFill>
                <a:latin typeface="Courier New"/>
                <a:ea typeface="Courier New"/>
                <a:cs typeface="Courier New"/>
                <a:sym typeface="Courier New"/>
              </a:rPr>
              <a:t>del</a:t>
            </a:r>
            <a:r>
              <a:rPr lang="en" sz="2000" dirty="0">
                <a:latin typeface="Courier New"/>
                <a:ea typeface="Courier New"/>
                <a:cs typeface="Courier New"/>
                <a:sym typeface="Courier New"/>
              </a:rPr>
              <a:t> hash[</a:t>
            </a:r>
            <a:r>
              <a:rPr lang="en" sz="2000" i="1" dirty="0">
                <a:latin typeface="Courier New"/>
                <a:ea typeface="Courier New"/>
                <a:cs typeface="Courier New"/>
                <a:sym typeface="Courier New"/>
              </a:rPr>
              <a:t>existingKey</a:t>
            </a:r>
            <a:r>
              <a:rPr lang="en" sz="2000" dirty="0">
                <a:latin typeface="Courier New"/>
                <a:ea typeface="Courier New"/>
                <a:cs typeface="Courier New"/>
                <a:sym typeface="Courier New"/>
              </a:rPr>
              <a:t>]</a:t>
            </a:r>
          </a:p>
          <a:p>
            <a:pPr marL="457200" lvl="0" indent="0" rtl="0">
              <a:buNone/>
            </a:pPr>
            <a:endParaRPr lang="en" sz="1800" dirty="0">
              <a:latin typeface="Courier New"/>
              <a:ea typeface="Courier New"/>
              <a:cs typeface="Courier New"/>
              <a:sym typeface="Courier New"/>
            </a:endParaRPr>
          </a:p>
          <a:p>
            <a:pPr marL="0" lvl="0" indent="0" rtl="0">
              <a:buNone/>
            </a:pPr>
            <a:r>
              <a:rPr lang="en" sz="2400" dirty="0">
                <a:ea typeface="Courier New"/>
                <a:cs typeface="Courier New"/>
                <a:sym typeface="Courier New"/>
              </a:rPr>
              <a:t>Example:</a:t>
            </a:r>
          </a:p>
          <a:p>
            <a:pPr marL="457200" lvl="0" indent="0">
              <a:buNone/>
            </a:pPr>
            <a:r>
              <a:rPr lang="en" sz="1600" dirty="0">
                <a:latin typeface="Courier New"/>
                <a:ea typeface="Courier New"/>
                <a:cs typeface="Courier New"/>
                <a:sym typeface="Courier New"/>
              </a:rPr>
              <a:t>&gt;&gt;&gt; hash = {"name": "Joe", "age": 35, "job": "plumber"}</a:t>
            </a:r>
          </a:p>
          <a:p>
            <a:pPr marL="457200" lvl="0" indent="0">
              <a:buNone/>
            </a:pPr>
            <a:r>
              <a:rPr lang="en" sz="1600" dirty="0">
                <a:latin typeface="Courier New"/>
                <a:ea typeface="Courier New"/>
                <a:cs typeface="Courier New"/>
                <a:sym typeface="Courier New"/>
              </a:rPr>
              <a:t>&gt;&gt;&gt; print hash</a:t>
            </a:r>
          </a:p>
          <a:p>
            <a:pPr marL="457200" lvl="0" indent="0">
              <a:buNone/>
            </a:pPr>
            <a:r>
              <a:rPr lang="en" sz="1600" dirty="0">
                <a:latin typeface="Courier New"/>
                <a:ea typeface="Courier New"/>
                <a:cs typeface="Courier New"/>
                <a:sym typeface="Courier New"/>
              </a:rPr>
              <a:t>{'job': 'plumber', 'age': 35, 'name': 'Joe'}</a:t>
            </a:r>
          </a:p>
          <a:p>
            <a:pPr marL="457200" lvl="0" indent="0">
              <a:buNone/>
            </a:pPr>
            <a:endParaRPr lang="en" sz="1600" dirty="0">
              <a:latin typeface="Courier New"/>
              <a:ea typeface="Courier New"/>
              <a:cs typeface="Courier New"/>
              <a:sym typeface="Courier New"/>
            </a:endParaRPr>
          </a:p>
          <a:p>
            <a:pPr marL="457200" lvl="0" indent="0">
              <a:buNone/>
            </a:pPr>
            <a:r>
              <a:rPr lang="en" sz="1600" dirty="0">
                <a:latin typeface="Courier New"/>
                <a:ea typeface="Courier New"/>
                <a:cs typeface="Courier New"/>
                <a:sym typeface="Courier New"/>
              </a:rPr>
              <a:t>&gt;&gt;&gt; </a:t>
            </a:r>
            <a:r>
              <a:rPr lang="en" sz="1600" b="1" dirty="0">
                <a:solidFill>
                  <a:srgbClr val="0070C0"/>
                </a:solidFill>
                <a:latin typeface="Courier New"/>
                <a:ea typeface="Courier New"/>
                <a:cs typeface="Courier New"/>
                <a:sym typeface="Courier New"/>
              </a:rPr>
              <a:t>del</a:t>
            </a:r>
            <a:r>
              <a:rPr lang="en" sz="1600" dirty="0">
                <a:latin typeface="Courier New"/>
                <a:ea typeface="Courier New"/>
                <a:cs typeface="Courier New"/>
                <a:sym typeface="Courier New"/>
              </a:rPr>
              <a:t> hash["age"]</a:t>
            </a:r>
          </a:p>
          <a:p>
            <a:pPr marL="457200" lvl="0" indent="0">
              <a:buClr>
                <a:srgbClr val="000000"/>
              </a:buClr>
              <a:buSzPct val="61111"/>
              <a:buNone/>
            </a:pPr>
            <a:r>
              <a:rPr lang="en" sz="1600" dirty="0">
                <a:latin typeface="Courier New"/>
                <a:ea typeface="Courier New"/>
                <a:cs typeface="Courier New"/>
                <a:sym typeface="Courier New"/>
              </a:rPr>
              <a:t>&gt;&gt;&gt; print hash</a:t>
            </a:r>
          </a:p>
          <a:p>
            <a:pPr marL="457200" indent="0">
              <a:buNone/>
            </a:pPr>
            <a:r>
              <a:rPr lang="en" sz="1600" dirty="0">
                <a:latin typeface="Courier New"/>
                <a:ea typeface="Courier New"/>
                <a:cs typeface="Courier New"/>
                <a:sym typeface="Courier New"/>
              </a:rPr>
              <a:t>{'job': 'plumber', 'name': 'Joe'}</a:t>
            </a:r>
          </a:p>
        </p:txBody>
      </p:sp>
      <p:sp>
        <p:nvSpPr>
          <p:cNvPr id="4" name="Rectangle 3">
            <a:extLst>
              <a:ext uri="{FF2B5EF4-FFF2-40B4-BE49-F238E27FC236}">
                <a16:creationId xmlns:a16="http://schemas.microsoft.com/office/drawing/2014/main" id="{C418A828-6E13-B642-85F0-18B428CC0F69}"/>
              </a:ext>
            </a:extLst>
          </p:cNvPr>
          <p:cNvSpPr/>
          <p:nvPr/>
        </p:nvSpPr>
        <p:spPr>
          <a:xfrm>
            <a:off x="2438400" y="2709019"/>
            <a:ext cx="4572000" cy="3539430"/>
          </a:xfrm>
          <a:prstGeom prst="rect">
            <a:avLst/>
          </a:prstGeom>
          <a:solidFill>
            <a:schemeClr val="bg1"/>
          </a:solidFill>
          <a:ln w="28575">
            <a:solidFill>
              <a:schemeClr val="tx1"/>
            </a:solidFill>
          </a:ln>
        </p:spPr>
        <p:txBody>
          <a:bodyPr>
            <a:spAutoFit/>
          </a:bodyPr>
          <a:lstStyle/>
          <a:p>
            <a:r>
              <a:rPr lang="en-US" sz="2400" dirty="0"/>
              <a:t>Side note:</a:t>
            </a:r>
          </a:p>
          <a:p>
            <a:r>
              <a:rPr lang="en-US" dirty="0"/>
              <a:t>You can use the </a:t>
            </a:r>
            <a:r>
              <a:rPr lang="en-US" b="1" dirty="0"/>
              <a:t>.pop()</a:t>
            </a:r>
            <a:r>
              <a:rPr lang="en-US" dirty="0"/>
              <a:t> method to exact the same effect; this additionally returns the removed value</a:t>
            </a:r>
          </a:p>
          <a:p>
            <a:endParaRPr lang="en-US" dirty="0"/>
          </a:p>
          <a:p>
            <a:r>
              <a:rPr lang="en" sz="1600" dirty="0">
                <a:latin typeface="Courier New"/>
                <a:ea typeface="Courier New"/>
                <a:cs typeface="Courier New"/>
                <a:sym typeface="Courier New"/>
              </a:rPr>
              <a:t>&gt;&gt;&gt; hash = {</a:t>
            </a:r>
          </a:p>
          <a:p>
            <a:r>
              <a:rPr lang="en" sz="1600" dirty="0">
                <a:latin typeface="Courier New"/>
                <a:ea typeface="Courier New"/>
                <a:cs typeface="Courier New"/>
                <a:sym typeface="Courier New"/>
              </a:rPr>
              <a:t>...     "name": "Joe",</a:t>
            </a:r>
          </a:p>
          <a:p>
            <a:r>
              <a:rPr lang="en" sz="1600" dirty="0">
                <a:latin typeface="Courier New"/>
                <a:ea typeface="Courier New"/>
                <a:cs typeface="Courier New"/>
                <a:sym typeface="Courier New"/>
              </a:rPr>
              <a:t>...     "age":  35,</a:t>
            </a:r>
          </a:p>
          <a:p>
            <a:r>
              <a:rPr lang="en" sz="1600" dirty="0">
                <a:latin typeface="Courier New"/>
                <a:ea typeface="Courier New"/>
                <a:cs typeface="Courier New"/>
                <a:sym typeface="Courier New"/>
              </a:rPr>
              <a:t>...     "job":  "plumber"</a:t>
            </a:r>
          </a:p>
          <a:p>
            <a:r>
              <a:rPr lang="en" sz="1600" dirty="0">
                <a:latin typeface="Courier New"/>
                <a:ea typeface="Courier New"/>
                <a:cs typeface="Courier New"/>
                <a:sym typeface="Courier New"/>
              </a:rPr>
              <a:t>... }</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&gt;&gt;&gt; age = </a:t>
            </a:r>
            <a:r>
              <a:rPr lang="en-US" sz="1600" dirty="0" err="1">
                <a:latin typeface="Courier New" panose="02070309020205020404" pitchFamily="49" charset="0"/>
                <a:cs typeface="Courier New" panose="02070309020205020404" pitchFamily="49" charset="0"/>
              </a:rPr>
              <a:t>hash.pop</a:t>
            </a:r>
            <a:r>
              <a:rPr lang="en-US" sz="1600" dirty="0">
                <a:latin typeface="Courier New" panose="02070309020205020404" pitchFamily="49" charset="0"/>
                <a:cs typeface="Courier New" panose="02070309020205020404" pitchFamily="49" charset="0"/>
              </a:rPr>
              <a:t>("age")</a:t>
            </a:r>
          </a:p>
          <a:p>
            <a:r>
              <a:rPr lang="en-US" sz="1600" dirty="0">
                <a:latin typeface="Courier New" panose="02070309020205020404" pitchFamily="49" charset="0"/>
                <a:cs typeface="Courier New" panose="02070309020205020404" pitchFamily="49" charset="0"/>
              </a:rPr>
              <a:t>&gt;&gt;&gt; print age</a:t>
            </a:r>
          </a:p>
          <a:p>
            <a:r>
              <a:rPr lang="en-US" sz="1600" dirty="0">
                <a:latin typeface="Courier New" panose="02070309020205020404" pitchFamily="49" charset="0"/>
                <a:cs typeface="Courier New" panose="02070309020205020404" pitchFamily="49" charset="0"/>
              </a:rPr>
              <a:t>35</a:t>
            </a:r>
          </a:p>
        </p:txBody>
      </p:sp>
    </p:spTree>
    <p:extLst>
      <p:ext uri="{BB962C8B-B14F-4D97-AF65-F5344CB8AC3E}">
        <p14:creationId xmlns:p14="http://schemas.microsoft.com/office/powerpoint/2010/main" val="244234821"/>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p:spPr>
        <p:txBody>
          <a:bodyPr lIns="91425" tIns="91425" rIns="91425" bIns="91425" anchor="b" anchorCtr="0">
            <a:noAutofit/>
          </a:bodyPr>
          <a:lstStyle/>
          <a:p>
            <a:pPr>
              <a:buNone/>
            </a:pPr>
            <a:r>
              <a:rPr lang="en"/>
              <a:t>Phonebook example</a:t>
            </a:r>
          </a:p>
        </p:txBody>
      </p:sp>
      <p:sp>
        <p:nvSpPr>
          <p:cNvPr id="137" name="Shape 137"/>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Code:</a:t>
            </a:r>
          </a:p>
          <a:p>
            <a:pPr marL="457200" lvl="0" indent="0" rtl="0">
              <a:buNone/>
            </a:pPr>
            <a:r>
              <a:rPr lang="en" sz="1800" dirty="0">
                <a:latin typeface="Courier New"/>
                <a:ea typeface="Courier New"/>
                <a:cs typeface="Courier New"/>
                <a:sym typeface="Courier New"/>
              </a:rPr>
              <a:t>phonebook = {}</a:t>
            </a:r>
          </a:p>
          <a:p>
            <a:pPr marL="457200" lvl="0" indent="0" rtl="0">
              <a:buNone/>
            </a:pPr>
            <a:r>
              <a:rPr lang="en" sz="1800" dirty="0">
                <a:latin typeface="Courier New"/>
                <a:ea typeface="Courier New"/>
                <a:cs typeface="Courier New"/>
                <a:sym typeface="Courier New"/>
              </a:rPr>
              <a:t>phonebook["Joe Shmo"] = "958-273-7324"</a:t>
            </a:r>
          </a:p>
          <a:p>
            <a:pPr marL="457200" lvl="0" indent="0" rtl="0">
              <a:buNone/>
            </a:pPr>
            <a:r>
              <a:rPr lang="en" sz="1800" dirty="0">
                <a:latin typeface="Courier New"/>
                <a:ea typeface="Courier New"/>
                <a:cs typeface="Courier New"/>
                <a:sym typeface="Courier New"/>
              </a:rPr>
              <a:t>phonebook["Sally Shmo"] = "958-273-9594"</a:t>
            </a:r>
          </a:p>
          <a:p>
            <a:pPr marL="457200" lvl="0" indent="0" rtl="0">
              <a:buNone/>
            </a:pPr>
            <a:r>
              <a:rPr lang="en" sz="1800" dirty="0">
                <a:latin typeface="Courier New"/>
                <a:ea typeface="Courier New"/>
                <a:cs typeface="Courier New"/>
                <a:sym typeface="Courier New"/>
              </a:rPr>
              <a:t>phonebook["George Smith"] = "253-586-9933"</a:t>
            </a:r>
          </a:p>
          <a:p>
            <a:endParaRPr lang="en" sz="1800" dirty="0">
              <a:latin typeface="Courier New"/>
              <a:ea typeface="Courier New"/>
              <a:cs typeface="Courier New"/>
              <a:sym typeface="Courier New"/>
            </a:endParaRPr>
          </a:p>
          <a:p>
            <a:pPr marL="457200" lvl="0" indent="0" rtl="0">
              <a:buNone/>
            </a:pPr>
            <a:r>
              <a:rPr lang="en" sz="1800" dirty="0">
                <a:latin typeface="Courier New"/>
                <a:ea typeface="Courier New"/>
                <a:cs typeface="Courier New"/>
                <a:sym typeface="Courier New"/>
              </a:rPr>
              <a:t>name = raw_input("Lookup number for: ")</a:t>
            </a:r>
          </a:p>
          <a:p>
            <a:pPr marL="457200" lvl="0" indent="0" rtl="0">
              <a:buNone/>
            </a:pPr>
            <a:r>
              <a:rPr lang="en" sz="1800" dirty="0">
                <a:latin typeface="Courier New"/>
                <a:ea typeface="Courier New"/>
                <a:cs typeface="Courier New"/>
                <a:sym typeface="Courier New"/>
              </a:rPr>
              <a:t>print phonebook[name]</a:t>
            </a:r>
          </a:p>
          <a:p>
            <a:endParaRPr lang="en" sz="1800" dirty="0">
              <a:latin typeface="Courier New"/>
              <a:ea typeface="Courier New"/>
              <a:cs typeface="Courier New"/>
              <a:sym typeface="Courier New"/>
            </a:endParaRPr>
          </a:p>
          <a:p>
            <a:pPr lvl="0" rtl="0">
              <a:buNone/>
            </a:pPr>
            <a:r>
              <a:rPr lang="en" sz="2400" dirty="0"/>
              <a:t>Output example:</a:t>
            </a:r>
          </a:p>
          <a:p>
            <a:pPr marL="457200" lvl="0" indent="0" rtl="0">
              <a:buNone/>
            </a:pPr>
            <a:r>
              <a:rPr lang="en" sz="1800" dirty="0">
                <a:latin typeface="Courier New"/>
                <a:ea typeface="Courier New"/>
                <a:cs typeface="Courier New"/>
                <a:sym typeface="Courier New"/>
              </a:rPr>
              <a:t>Lookup number for: </a:t>
            </a:r>
            <a:r>
              <a:rPr lang="en" sz="1200" dirty="0">
                <a:latin typeface="Courier New"/>
                <a:ea typeface="Courier New"/>
                <a:cs typeface="Courier New"/>
                <a:sym typeface="Courier New"/>
              </a:rPr>
              <a:t>&lt;we enter&gt;</a:t>
            </a:r>
            <a:r>
              <a:rPr lang="en" sz="1800" dirty="0">
                <a:latin typeface="Courier New"/>
                <a:ea typeface="Courier New"/>
                <a:cs typeface="Courier New"/>
                <a:sym typeface="Courier New"/>
              </a:rPr>
              <a:t>Sally Shmo</a:t>
            </a:r>
          </a:p>
          <a:p>
            <a:pPr marL="457200" lvl="0" indent="0" rtl="0">
              <a:buNone/>
            </a:pPr>
            <a:r>
              <a:rPr lang="en" sz="1800" dirty="0">
                <a:latin typeface="Courier New"/>
                <a:ea typeface="Courier New"/>
                <a:cs typeface="Courier New"/>
                <a:sym typeface="Courier New"/>
              </a:rPr>
              <a:t>958-273-9594</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783329274"/>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p:spPr>
        <p:txBody>
          <a:bodyPr lIns="91425" tIns="91425" rIns="91425" bIns="91425" anchor="b" anchorCtr="0">
            <a:noAutofit/>
          </a:bodyPr>
          <a:lstStyle/>
          <a:p>
            <a:pPr>
              <a:buNone/>
            </a:pPr>
            <a:r>
              <a:rPr lang="en"/>
              <a:t>Phonebook example</a:t>
            </a:r>
          </a:p>
        </p:txBody>
      </p:sp>
      <p:sp>
        <p:nvSpPr>
          <p:cNvPr id="137" name="Shape 137"/>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Code:</a:t>
            </a:r>
          </a:p>
          <a:p>
            <a:pPr marL="457200" lvl="0" indent="0" rtl="0">
              <a:buNone/>
            </a:pPr>
            <a:r>
              <a:rPr lang="en" sz="1800" dirty="0">
                <a:latin typeface="Courier New"/>
                <a:ea typeface="Courier New"/>
                <a:cs typeface="Courier New"/>
                <a:sym typeface="Courier New"/>
              </a:rPr>
              <a:t>phonebook = {}</a:t>
            </a:r>
          </a:p>
          <a:p>
            <a:pPr marL="457200" lvl="0" indent="0" rtl="0">
              <a:buNone/>
            </a:pPr>
            <a:r>
              <a:rPr lang="en" sz="1800" dirty="0">
                <a:latin typeface="Courier New"/>
                <a:ea typeface="Courier New"/>
                <a:cs typeface="Courier New"/>
                <a:sym typeface="Courier New"/>
              </a:rPr>
              <a:t>phonebook["Joe Shmo"] = "958-273-7324"</a:t>
            </a:r>
          </a:p>
          <a:p>
            <a:pPr marL="457200" lvl="0" indent="0" rtl="0">
              <a:buNone/>
            </a:pPr>
            <a:r>
              <a:rPr lang="en" sz="1800" dirty="0">
                <a:latin typeface="Courier New"/>
                <a:ea typeface="Courier New"/>
                <a:cs typeface="Courier New"/>
                <a:sym typeface="Courier New"/>
              </a:rPr>
              <a:t>phonebook["Sally Shmo"] = "958-273-9594"</a:t>
            </a:r>
          </a:p>
          <a:p>
            <a:pPr marL="457200" lvl="0" indent="0" rtl="0">
              <a:buNone/>
            </a:pPr>
            <a:r>
              <a:rPr lang="en" sz="1800" dirty="0">
                <a:latin typeface="Courier New"/>
                <a:ea typeface="Courier New"/>
                <a:cs typeface="Courier New"/>
                <a:sym typeface="Courier New"/>
              </a:rPr>
              <a:t>phonebook["George Smith"] = "253-586-9933"</a:t>
            </a:r>
          </a:p>
          <a:p>
            <a:endParaRPr lang="en" sz="1800" dirty="0">
              <a:latin typeface="Courier New"/>
              <a:ea typeface="Courier New"/>
              <a:cs typeface="Courier New"/>
              <a:sym typeface="Courier New"/>
            </a:endParaRPr>
          </a:p>
          <a:p>
            <a:pPr marL="457200" lvl="0" indent="0" rtl="0">
              <a:buNone/>
            </a:pPr>
            <a:r>
              <a:rPr lang="en" sz="1800" dirty="0">
                <a:latin typeface="Courier New"/>
                <a:ea typeface="Courier New"/>
                <a:cs typeface="Courier New"/>
                <a:sym typeface="Courier New"/>
              </a:rPr>
              <a:t>name = raw_input("Lookup number for: ")</a:t>
            </a:r>
          </a:p>
          <a:p>
            <a:pPr marL="457200" lvl="0" indent="0" rtl="0">
              <a:buNone/>
            </a:pPr>
            <a:r>
              <a:rPr lang="en" sz="1800" dirty="0">
                <a:latin typeface="Courier New"/>
                <a:ea typeface="Courier New"/>
                <a:cs typeface="Courier New"/>
                <a:sym typeface="Courier New"/>
              </a:rPr>
              <a:t>print phonebook[name]</a:t>
            </a:r>
          </a:p>
          <a:p>
            <a:endParaRPr lang="en" sz="1800" dirty="0">
              <a:latin typeface="Courier New"/>
              <a:ea typeface="Courier New"/>
              <a:cs typeface="Courier New"/>
              <a:sym typeface="Courier New"/>
            </a:endParaRPr>
          </a:p>
          <a:p>
            <a:pPr lvl="0" rtl="0">
              <a:buNone/>
            </a:pPr>
            <a:r>
              <a:rPr lang="en" sz="2400" dirty="0"/>
              <a:t>Output example:</a:t>
            </a:r>
          </a:p>
          <a:p>
            <a:pPr marL="457200" lvl="0" indent="0">
              <a:buNone/>
            </a:pPr>
            <a:r>
              <a:rPr lang="en" sz="1800" dirty="0">
                <a:latin typeface="Courier New"/>
                <a:ea typeface="Courier New"/>
                <a:cs typeface="Courier New"/>
                <a:sym typeface="Courier New"/>
              </a:rPr>
              <a:t>Lookup number for: </a:t>
            </a:r>
            <a:r>
              <a:rPr lang="en" sz="1200" dirty="0">
                <a:latin typeface="Courier New"/>
                <a:ea typeface="Courier New"/>
                <a:cs typeface="Courier New"/>
                <a:sym typeface="Courier New"/>
              </a:rPr>
              <a:t>&lt;we enter&gt;</a:t>
            </a:r>
            <a:r>
              <a:rPr lang="en" sz="1800" dirty="0">
                <a:latin typeface="Courier New"/>
                <a:ea typeface="Courier New"/>
                <a:cs typeface="Courier New"/>
                <a:sym typeface="Courier New"/>
              </a:rPr>
              <a:t>Sally Shmo</a:t>
            </a:r>
          </a:p>
          <a:p>
            <a:pPr marL="457200" lvl="0" indent="0" rtl="0">
              <a:buNone/>
            </a:pPr>
            <a:r>
              <a:rPr lang="en" sz="1800" dirty="0">
                <a:latin typeface="Courier New"/>
                <a:ea typeface="Courier New"/>
                <a:cs typeface="Courier New"/>
                <a:sym typeface="Courier New"/>
              </a:rPr>
              <a:t>958-273-9594</a:t>
            </a:r>
          </a:p>
          <a:p>
            <a:endParaRPr lang="en" sz="1800" dirty="0">
              <a:latin typeface="Courier New"/>
              <a:ea typeface="Courier New"/>
              <a:cs typeface="Courier New"/>
              <a:sym typeface="Courier New"/>
            </a:endParaRPr>
          </a:p>
        </p:txBody>
      </p:sp>
      <p:sp>
        <p:nvSpPr>
          <p:cNvPr id="138" name="Shape 138"/>
          <p:cNvSpPr txBox="1"/>
          <p:nvPr/>
        </p:nvSpPr>
        <p:spPr>
          <a:xfrm>
            <a:off x="6324600" y="4114800"/>
            <a:ext cx="2590800" cy="21336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lvl="0" rtl="0">
              <a:buNone/>
            </a:pPr>
            <a:r>
              <a:rPr lang="en" sz="1200" dirty="0"/>
              <a:t>Notice that we can store the name of a key in a variable, and then use that variable to access the desired element. In this case, name holds the name that we input in the terminal, Sally Shmo. </a:t>
            </a:r>
          </a:p>
          <a:p>
            <a:pPr>
              <a:buNone/>
            </a:pPr>
            <a:r>
              <a:rPr lang="en" sz="1200" dirty="0"/>
              <a:t>What would happen if we entered a name that was not in the phonebook?</a:t>
            </a:r>
          </a:p>
        </p:txBody>
      </p:sp>
      <p:cxnSp>
        <p:nvCxnSpPr>
          <p:cNvPr id="139" name="Shape 139"/>
          <p:cNvCxnSpPr/>
          <p:nvPr/>
        </p:nvCxnSpPr>
        <p:spPr>
          <a:xfrm flipH="1" flipV="1">
            <a:off x="3999327" y="4325600"/>
            <a:ext cx="2325273" cy="199400"/>
          </a:xfrm>
          <a:prstGeom prst="straightConnector1">
            <a:avLst/>
          </a:prstGeom>
          <a:noFill/>
          <a:ln w="19050" cap="flat">
            <a:solidFill>
              <a:schemeClr val="tx1"/>
            </a:solidFill>
            <a:prstDash val="solid"/>
            <a:round/>
            <a:headEnd type="none" w="med" len="med"/>
            <a:tailEnd type="triangle" w="med" len="med"/>
          </a:ln>
        </p:spPr>
      </p:cxnSp>
    </p:spTree>
    <p:extLst>
      <p:ext uri="{BB962C8B-B14F-4D97-AF65-F5344CB8AC3E}">
        <p14:creationId xmlns:p14="http://schemas.microsoft.com/office/powerpoint/2010/main" val="1989648918"/>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prstGeom prst="rect">
            <a:avLst/>
          </a:prstGeom>
        </p:spPr>
        <p:txBody>
          <a:bodyPr lIns="91425" tIns="91425" rIns="91425" bIns="91425" anchor="b" anchorCtr="0">
            <a:noAutofit/>
          </a:bodyPr>
          <a:lstStyle/>
          <a:p>
            <a:pPr>
              <a:buNone/>
            </a:pPr>
            <a:r>
              <a:rPr lang="en"/>
              <a:t>Checking if something is in the dict</a:t>
            </a:r>
          </a:p>
        </p:txBody>
      </p:sp>
      <p:sp>
        <p:nvSpPr>
          <p:cNvPr id="180" name="Shape 180"/>
          <p:cNvSpPr txBox="1">
            <a:spLocks noGrp="1"/>
          </p:cNvSpPr>
          <p:nvPr>
            <p:ph idx="1"/>
          </p:nvPr>
        </p:nvSpPr>
        <p:spPr>
          <a:prstGeom prst="rect">
            <a:avLst/>
          </a:prstGeom>
        </p:spPr>
        <p:txBody>
          <a:bodyPr lIns="91425" tIns="91425" rIns="91425" bIns="91425" anchor="t" anchorCtr="0">
            <a:noAutofit/>
          </a:bodyPr>
          <a:lstStyle/>
          <a:p>
            <a:pPr lvl="0" rtl="0">
              <a:buNone/>
            </a:pPr>
            <a:r>
              <a:rPr lang="en" sz="2800" dirty="0"/>
              <a:t>This is the same as with a list. Use </a:t>
            </a:r>
            <a:r>
              <a:rPr lang="en" sz="2800" dirty="0">
                <a:latin typeface="Courier New"/>
                <a:ea typeface="Courier New"/>
                <a:cs typeface="Courier New"/>
                <a:sym typeface="Courier New"/>
              </a:rPr>
              <a:t>in</a:t>
            </a:r>
            <a:r>
              <a:rPr lang="en" sz="2800" dirty="0"/>
              <a:t>:</a:t>
            </a:r>
          </a:p>
          <a:p>
            <a:pPr marL="457200" lvl="0" indent="0" rtl="0">
              <a:buNone/>
            </a:pPr>
            <a:r>
              <a:rPr lang="en" sz="1600" dirty="0">
                <a:latin typeface="Courier New"/>
                <a:ea typeface="Courier New"/>
                <a:cs typeface="Courier New"/>
                <a:sym typeface="Courier New"/>
              </a:rPr>
              <a:t>ages = {}</a:t>
            </a:r>
          </a:p>
          <a:p>
            <a:pPr marL="457200" lvl="0" indent="0" rtl="0">
              <a:buNone/>
            </a:pPr>
            <a:r>
              <a:rPr lang="en" sz="1600" dirty="0">
                <a:latin typeface="Courier New"/>
                <a:ea typeface="Courier New"/>
                <a:cs typeface="Courier New"/>
                <a:sym typeface="Courier New"/>
              </a:rPr>
              <a:t>ages["Joe"] = 35</a:t>
            </a:r>
          </a:p>
          <a:p>
            <a:pPr marL="457200" lvl="0" indent="0" rtl="0">
              <a:buNone/>
            </a:pPr>
            <a:r>
              <a:rPr lang="en" sz="1600" dirty="0">
                <a:latin typeface="Courier New"/>
                <a:ea typeface="Courier New"/>
                <a:cs typeface="Courier New"/>
                <a:sym typeface="Courier New"/>
              </a:rPr>
              <a:t>ages["Sally"] = 36</a:t>
            </a:r>
          </a:p>
          <a:p>
            <a:pPr marL="457200" lvl="0" indent="0" rtl="0">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None/>
            </a:pPr>
            <a:r>
              <a:rPr lang="en" sz="1600" dirty="0">
                <a:latin typeface="Courier New"/>
                <a:ea typeface="Courier New"/>
                <a:cs typeface="Courier New"/>
                <a:sym typeface="Courier New"/>
              </a:rPr>
              <a:t>if "Joe" in ages:</a:t>
            </a:r>
          </a:p>
          <a:p>
            <a:pPr marL="457200" lvl="0" indent="0" rtl="0">
              <a:buNone/>
            </a:pPr>
            <a:r>
              <a:rPr lang="en" sz="1600" dirty="0">
                <a:latin typeface="Courier New"/>
                <a:ea typeface="Courier New"/>
                <a:cs typeface="Courier New"/>
                <a:sym typeface="Courier New"/>
              </a:rPr>
              <a:t>	print "Yes, Joe is in the dictionary"</a:t>
            </a:r>
          </a:p>
          <a:p>
            <a:pPr marL="457200" lvl="0" indent="0" rtl="0">
              <a:buNone/>
            </a:pPr>
            <a:r>
              <a:rPr lang="en" sz="1600" dirty="0">
                <a:latin typeface="Courier New"/>
                <a:ea typeface="Courier New"/>
                <a:cs typeface="Courier New"/>
                <a:sym typeface="Courier New"/>
              </a:rPr>
              <a:t>else:</a:t>
            </a:r>
          </a:p>
          <a:p>
            <a:pPr marL="457200" lvl="0" indent="0" rtl="0">
              <a:buNone/>
            </a:pPr>
            <a:r>
              <a:rPr lang="en" sz="1600" dirty="0">
                <a:latin typeface="Courier New"/>
                <a:ea typeface="Courier New"/>
                <a:cs typeface="Courier New"/>
                <a:sym typeface="Courier New"/>
              </a:rPr>
              <a:t>	print "No, Joe is not in the dictionary"</a:t>
            </a:r>
          </a:p>
          <a:p>
            <a:endParaRPr lang="en" sz="1600" dirty="0">
              <a:latin typeface="Courier New"/>
              <a:ea typeface="Courier New"/>
              <a:cs typeface="Courier New"/>
              <a:sym typeface="Courier New"/>
            </a:endParaRPr>
          </a:p>
          <a:p>
            <a:pPr lvl="0" rtl="0">
              <a:buNone/>
            </a:pPr>
            <a:r>
              <a:rPr lang="en" sz="2800" dirty="0"/>
              <a:t>Result:</a:t>
            </a:r>
          </a:p>
          <a:p>
            <a:pPr marL="457200" indent="0">
              <a:buNone/>
            </a:pPr>
            <a:r>
              <a:rPr lang="en" sz="1600" dirty="0">
                <a:latin typeface="Courier New"/>
                <a:ea typeface="Courier New"/>
                <a:cs typeface="Courier New"/>
                <a:sym typeface="Courier New"/>
              </a:rPr>
              <a:t>Yes, Joe is in the dictionary</a:t>
            </a:r>
          </a:p>
        </p:txBody>
      </p:sp>
    </p:spTree>
    <p:extLst>
      <p:ext uri="{BB962C8B-B14F-4D97-AF65-F5344CB8AC3E}">
        <p14:creationId xmlns:p14="http://schemas.microsoft.com/office/powerpoint/2010/main" val="4048308080"/>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prstGeom prst="rect">
            <a:avLst/>
          </a:prstGeom>
        </p:spPr>
        <p:txBody>
          <a:bodyPr lIns="91425" tIns="91425" rIns="91425" bIns="91425" anchor="b" anchorCtr="0">
            <a:noAutofit/>
          </a:bodyPr>
          <a:lstStyle/>
          <a:p>
            <a:pPr>
              <a:buNone/>
            </a:pPr>
            <a:r>
              <a:rPr lang="en"/>
              <a:t>Dictionary methods</a:t>
            </a:r>
          </a:p>
        </p:txBody>
      </p:sp>
      <p:sp>
        <p:nvSpPr>
          <p:cNvPr id="145" name="Shape 14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45833"/>
              <a:buFont typeface="Arial"/>
              <a:buNone/>
            </a:pPr>
            <a:r>
              <a:rPr lang="en" sz="2800" dirty="0"/>
              <a:t>Here are some useful dictionary methods:</a:t>
            </a:r>
          </a:p>
          <a:p>
            <a:pPr marL="914400" lvl="1" indent="-381000" rtl="0">
              <a:spcBef>
                <a:spcPts val="480"/>
              </a:spcBef>
              <a:buClr>
                <a:schemeClr val="dk1"/>
              </a:buClr>
              <a:buSzPct val="80000"/>
              <a:buFont typeface="Courier New"/>
              <a:buChar char="o"/>
            </a:pPr>
            <a:r>
              <a:rPr lang="en" sz="2000" dirty="0">
                <a:latin typeface="Courier New"/>
                <a:ea typeface="Courier New"/>
                <a:cs typeface="Courier New"/>
                <a:sym typeface="Courier New"/>
              </a:rPr>
              <a:t>dict.keys() </a:t>
            </a:r>
            <a:r>
              <a:rPr lang="en" sz="2000" dirty="0"/>
              <a:t>- returns a </a:t>
            </a:r>
            <a:r>
              <a:rPr lang="en" sz="2000" b="1" dirty="0"/>
              <a:t>list</a:t>
            </a:r>
            <a:r>
              <a:rPr lang="en" sz="2000" dirty="0"/>
              <a:t> of the keys only</a:t>
            </a:r>
          </a:p>
          <a:p>
            <a:pPr marL="914400" lvl="1" indent="-381000" rtl="0">
              <a:spcBef>
                <a:spcPts val="480"/>
              </a:spcBef>
              <a:buClr>
                <a:schemeClr val="dk1"/>
              </a:buClr>
              <a:buSzPct val="80000"/>
              <a:buFont typeface="Courier New"/>
              <a:buChar char="o"/>
            </a:pPr>
            <a:r>
              <a:rPr lang="en" sz="2000" dirty="0">
                <a:latin typeface="Courier New"/>
                <a:ea typeface="Courier New"/>
                <a:cs typeface="Courier New"/>
                <a:sym typeface="Courier New"/>
              </a:rPr>
              <a:t>dict.values()</a:t>
            </a:r>
            <a:r>
              <a:rPr lang="en" sz="2000" dirty="0"/>
              <a:t> - returns a </a:t>
            </a:r>
            <a:r>
              <a:rPr lang="en" sz="2000" b="1" dirty="0"/>
              <a:t>list</a:t>
            </a:r>
            <a:r>
              <a:rPr lang="en" sz="2000" dirty="0"/>
              <a:t> of the values only</a:t>
            </a:r>
          </a:p>
          <a:p>
            <a:pPr marL="914400" lvl="1" indent="-381000" rtl="0">
              <a:spcBef>
                <a:spcPts val="480"/>
              </a:spcBef>
              <a:buClr>
                <a:schemeClr val="dk1"/>
              </a:buClr>
              <a:buSzPct val="80000"/>
              <a:buFont typeface="Courier New"/>
              <a:buChar char="o"/>
            </a:pPr>
            <a:r>
              <a:rPr lang="en" sz="2000" dirty="0">
                <a:latin typeface="Courier New"/>
                <a:ea typeface="Courier New"/>
                <a:cs typeface="Courier New"/>
                <a:sym typeface="Courier New"/>
              </a:rPr>
              <a:t>dict.items()</a:t>
            </a:r>
            <a:r>
              <a:rPr lang="en" sz="2000" dirty="0"/>
              <a:t> - returns a </a:t>
            </a:r>
            <a:r>
              <a:rPr lang="en" sz="2000" b="1" dirty="0"/>
              <a:t>list</a:t>
            </a:r>
            <a:r>
              <a:rPr lang="en" sz="2000" dirty="0"/>
              <a:t> of key-value pairs</a:t>
            </a:r>
            <a:endParaRPr lang="en" sz="2400" dirty="0"/>
          </a:p>
          <a:p>
            <a:pPr lvl="0" rtl="0">
              <a:spcBef>
                <a:spcPts val="480"/>
              </a:spcBef>
              <a:buNone/>
            </a:pPr>
            <a:endParaRPr lang="en" sz="2400" dirty="0"/>
          </a:p>
          <a:p>
            <a:pPr lvl="0" rtl="0">
              <a:spcBef>
                <a:spcPts val="480"/>
              </a:spcBef>
              <a:buNone/>
            </a:pPr>
            <a:r>
              <a:rPr lang="en" sz="2400" dirty="0"/>
              <a:t>Example:</a:t>
            </a:r>
          </a:p>
          <a:p>
            <a:pPr lvl="0" rtl="0">
              <a:spcBef>
                <a:spcPts val="480"/>
              </a:spcBef>
              <a:buNone/>
            </a:pPr>
            <a:r>
              <a:rPr lang="en" sz="1400" dirty="0">
                <a:latin typeface="Courier New"/>
                <a:ea typeface="Courier New"/>
                <a:cs typeface="Courier New"/>
                <a:sym typeface="Courier New"/>
              </a:rPr>
              <a:t>&gt;&gt;&gt; colors = {"apple": "red", "banana": "yellow", "grape": "purple"}</a:t>
            </a:r>
          </a:p>
          <a:p>
            <a:pPr lvl="0" rtl="0">
              <a:spcBef>
                <a:spcPts val="480"/>
              </a:spcBef>
              <a:buNone/>
            </a:pPr>
            <a:r>
              <a:rPr lang="en" sz="1400" dirty="0">
                <a:latin typeface="Courier New"/>
                <a:ea typeface="Courier New"/>
                <a:cs typeface="Courier New"/>
                <a:sym typeface="Courier New"/>
              </a:rPr>
              <a:t>&gt;&gt;&gt; colors</a:t>
            </a:r>
            <a:r>
              <a:rPr lang="en" sz="1400" dirty="0">
                <a:solidFill>
                  <a:srgbClr val="0000FF"/>
                </a:solidFill>
                <a:latin typeface="Courier New"/>
                <a:ea typeface="Courier New"/>
                <a:cs typeface="Courier New"/>
                <a:sym typeface="Courier New"/>
              </a:rPr>
              <a:t>.keys()</a:t>
            </a:r>
          </a:p>
          <a:p>
            <a:pPr lvl="0" rtl="0">
              <a:spcBef>
                <a:spcPts val="480"/>
              </a:spcBef>
              <a:buNone/>
            </a:pPr>
            <a:r>
              <a:rPr lang="en" sz="1400" dirty="0">
                <a:latin typeface="Courier New"/>
                <a:ea typeface="Courier New"/>
                <a:cs typeface="Courier New"/>
                <a:sym typeface="Courier New"/>
              </a:rPr>
              <a:t>['grape', 'apple', 'banana']</a:t>
            </a:r>
          </a:p>
          <a:p>
            <a:pPr lvl="0" rtl="0">
              <a:spcBef>
                <a:spcPts val="480"/>
              </a:spcBef>
              <a:buNone/>
            </a:pPr>
            <a:r>
              <a:rPr lang="en" sz="1400" dirty="0">
                <a:latin typeface="Courier New"/>
                <a:ea typeface="Courier New"/>
                <a:cs typeface="Courier New"/>
                <a:sym typeface="Courier New"/>
              </a:rPr>
              <a:t>&gt;&gt;&gt; print colors</a:t>
            </a:r>
            <a:r>
              <a:rPr lang="en" sz="1400" dirty="0">
                <a:solidFill>
                  <a:srgbClr val="0000FF"/>
                </a:solidFill>
                <a:latin typeface="Courier New"/>
                <a:ea typeface="Courier New"/>
                <a:cs typeface="Courier New"/>
                <a:sym typeface="Courier New"/>
              </a:rPr>
              <a:t>.values()</a:t>
            </a:r>
          </a:p>
          <a:p>
            <a:pPr lvl="0" rtl="0">
              <a:spcBef>
                <a:spcPts val="480"/>
              </a:spcBef>
              <a:buNone/>
            </a:pPr>
            <a:r>
              <a:rPr lang="en" sz="1400" dirty="0">
                <a:latin typeface="Courier New"/>
                <a:ea typeface="Courier New"/>
                <a:cs typeface="Courier New"/>
                <a:sym typeface="Courier New"/>
              </a:rPr>
              <a:t>['purple', 'red', 'yellow']</a:t>
            </a:r>
          </a:p>
          <a:p>
            <a:pPr lvl="0" rtl="0">
              <a:spcBef>
                <a:spcPts val="480"/>
              </a:spcBef>
              <a:buNone/>
            </a:pPr>
            <a:r>
              <a:rPr lang="en" sz="1400" dirty="0">
                <a:latin typeface="Courier New"/>
                <a:ea typeface="Courier New"/>
                <a:cs typeface="Courier New"/>
                <a:sym typeface="Courier New"/>
              </a:rPr>
              <a:t>&gt;&gt;&gt; print colors</a:t>
            </a:r>
            <a:r>
              <a:rPr lang="en" sz="1400" dirty="0">
                <a:solidFill>
                  <a:srgbClr val="0000FF"/>
                </a:solidFill>
                <a:latin typeface="Courier New"/>
                <a:ea typeface="Courier New"/>
                <a:cs typeface="Courier New"/>
                <a:sym typeface="Courier New"/>
              </a:rPr>
              <a:t>.items()</a:t>
            </a:r>
          </a:p>
          <a:p>
            <a:pPr lvl="0" rtl="0">
              <a:spcBef>
                <a:spcPts val="480"/>
              </a:spcBef>
              <a:buNone/>
            </a:pPr>
            <a:r>
              <a:rPr lang="en" sz="1400" dirty="0">
                <a:latin typeface="Courier New"/>
                <a:ea typeface="Courier New"/>
                <a:cs typeface="Courier New"/>
                <a:sym typeface="Courier New"/>
              </a:rPr>
              <a:t>[('grape', 'purple'), ('apple', 'red'), ('banana', 'yellow')]</a:t>
            </a:r>
          </a:p>
          <a:p>
            <a:endParaRPr lang="en" sz="1400" dirty="0">
              <a:latin typeface="Courier New"/>
              <a:ea typeface="Courier New"/>
              <a:cs typeface="Courier New"/>
              <a:sym typeface="Courier New"/>
            </a:endParaRPr>
          </a:p>
        </p:txBody>
      </p:sp>
    </p:spTree>
    <p:extLst>
      <p:ext uri="{BB962C8B-B14F-4D97-AF65-F5344CB8AC3E}">
        <p14:creationId xmlns:p14="http://schemas.microsoft.com/office/powerpoint/2010/main" val="1817447941"/>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prstGeom prst="rect">
            <a:avLst/>
          </a:prstGeom>
        </p:spPr>
        <p:txBody>
          <a:bodyPr lIns="91425" tIns="91425" rIns="91425" bIns="91425" anchor="b" anchorCtr="0">
            <a:noAutofit/>
          </a:bodyPr>
          <a:lstStyle/>
          <a:p>
            <a:pPr>
              <a:buNone/>
            </a:pPr>
            <a:r>
              <a:rPr lang="en"/>
              <a:t>Using </a:t>
            </a:r>
            <a:r>
              <a:rPr lang="en">
                <a:latin typeface="Courier New"/>
                <a:ea typeface="Courier New"/>
                <a:cs typeface="Courier New"/>
                <a:sym typeface="Courier New"/>
              </a:rPr>
              <a:t>.keys()</a:t>
            </a:r>
          </a:p>
        </p:txBody>
      </p:sp>
      <p:sp>
        <p:nvSpPr>
          <p:cNvPr id="151" name="Shape 151"/>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800" dirty="0"/>
              <a:t>Code:</a:t>
            </a:r>
          </a:p>
          <a:p>
            <a:pPr marL="457200" lvl="0" indent="0" rtl="0">
              <a:buNone/>
            </a:pPr>
            <a:r>
              <a:rPr lang="en" sz="1600" dirty="0">
                <a:latin typeface="Courier New"/>
                <a:ea typeface="Courier New"/>
                <a:cs typeface="Courier New"/>
                <a:sym typeface="Courier New"/>
              </a:rPr>
              <a:t>ages = {}</a:t>
            </a:r>
          </a:p>
          <a:p>
            <a:pPr marL="457200" lvl="0" indent="0" rtl="0">
              <a:buNone/>
            </a:pPr>
            <a:r>
              <a:rPr lang="en" sz="1600" dirty="0">
                <a:latin typeface="Courier New"/>
                <a:ea typeface="Courier New"/>
                <a:cs typeface="Courier New"/>
                <a:sym typeface="Courier New"/>
              </a:rPr>
              <a:t>ages["Joe"] = 35</a:t>
            </a:r>
          </a:p>
          <a:p>
            <a:pPr marL="457200" lvl="0" indent="0" rtl="0">
              <a:buNone/>
            </a:pPr>
            <a:r>
              <a:rPr lang="en" sz="1600" dirty="0">
                <a:latin typeface="Courier New"/>
                <a:ea typeface="Courier New"/>
                <a:cs typeface="Courier New"/>
                <a:sym typeface="Courier New"/>
              </a:rPr>
              <a:t>ages["Sally"] = 36</a:t>
            </a:r>
          </a:p>
          <a:p>
            <a:pPr marL="457200" lvl="0" indent="0" rtl="0">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None/>
            </a:pPr>
            <a:r>
              <a:rPr lang="en" sz="1600" dirty="0">
                <a:latin typeface="Courier New"/>
                <a:ea typeface="Courier New"/>
                <a:cs typeface="Courier New"/>
                <a:sym typeface="Courier New"/>
              </a:rPr>
              <a:t>for name in ages</a:t>
            </a:r>
            <a:r>
              <a:rPr lang="en" sz="1600" dirty="0">
                <a:solidFill>
                  <a:srgbClr val="0000FF"/>
                </a:solidFill>
                <a:latin typeface="Courier New"/>
                <a:ea typeface="Courier New"/>
                <a:cs typeface="Courier New"/>
                <a:sym typeface="Courier New"/>
              </a:rPr>
              <a:t>.keys()</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print name, "is in the dictionary."</a:t>
            </a:r>
          </a:p>
          <a:p>
            <a:endParaRPr lang="en" sz="1600" dirty="0">
              <a:latin typeface="Courier New"/>
              <a:ea typeface="Courier New"/>
              <a:cs typeface="Courier New"/>
              <a:sym typeface="Courier New"/>
            </a:endParaRPr>
          </a:p>
          <a:p>
            <a:pPr marL="0" lvl="0" indent="0" rtl="0">
              <a:buNone/>
            </a:pPr>
            <a:r>
              <a:rPr lang="en" sz="2800" dirty="0"/>
              <a:t>Output:</a:t>
            </a:r>
          </a:p>
          <a:p>
            <a:pPr marL="457200" lvl="0" indent="0">
              <a:buNone/>
            </a:pPr>
            <a:r>
              <a:rPr lang="en" sz="1600" dirty="0">
                <a:latin typeface="Courier New"/>
                <a:ea typeface="Courier New"/>
                <a:cs typeface="Courier New"/>
                <a:sym typeface="Courier New"/>
              </a:rPr>
              <a:t>Sally is in the dictionary.</a:t>
            </a:r>
          </a:p>
          <a:p>
            <a:pPr marL="457200" lvl="0" indent="0">
              <a:buNone/>
            </a:pPr>
            <a:r>
              <a:rPr lang="en" sz="1600" dirty="0">
                <a:latin typeface="Courier New"/>
                <a:ea typeface="Courier New"/>
                <a:cs typeface="Courier New"/>
                <a:sym typeface="Courier New"/>
              </a:rPr>
              <a:t>Joe is in the dictionary.</a:t>
            </a:r>
          </a:p>
          <a:p>
            <a:pPr marL="457200" lvl="0" indent="0">
              <a:buNone/>
            </a:pPr>
            <a:r>
              <a:rPr lang="en" sz="1600" dirty="0">
                <a:latin typeface="Courier New"/>
                <a:ea typeface="Courier New"/>
                <a:cs typeface="Courier New"/>
                <a:sym typeface="Courier New"/>
              </a:rPr>
              <a:t>George is in the dictionary.</a:t>
            </a:r>
          </a:p>
        </p:txBody>
      </p:sp>
      <p:sp>
        <p:nvSpPr>
          <p:cNvPr id="152" name="Shape 152"/>
          <p:cNvSpPr txBox="1"/>
          <p:nvPr/>
        </p:nvSpPr>
        <p:spPr>
          <a:xfrm>
            <a:off x="5715000" y="5257800"/>
            <a:ext cx="2973150" cy="6096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buNone/>
            </a:pPr>
            <a:r>
              <a:rPr lang="en" sz="1400" dirty="0"/>
              <a:t>Once again, notice that things are printed in a seemingly random order.</a:t>
            </a:r>
          </a:p>
        </p:txBody>
      </p:sp>
      <p:cxnSp>
        <p:nvCxnSpPr>
          <p:cNvPr id="5" name="Shape 174"/>
          <p:cNvCxnSpPr/>
          <p:nvPr/>
        </p:nvCxnSpPr>
        <p:spPr>
          <a:xfrm flipH="1">
            <a:off x="4570651" y="5519175"/>
            <a:ext cx="1066798" cy="0"/>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2424244088"/>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sym typeface="Courier New"/>
              </a:rPr>
              <a:t>Using </a:t>
            </a:r>
            <a:r>
              <a:rPr lang="en" dirty="0">
                <a:latin typeface="Courier New" pitchFamily="49" charset="0"/>
                <a:ea typeface="Courier New"/>
                <a:cs typeface="Courier New" pitchFamily="49" charset="0"/>
                <a:sym typeface="Courier New"/>
              </a:rPr>
              <a:t>.</a:t>
            </a:r>
            <a:r>
              <a:rPr lang="en" dirty="0">
                <a:latin typeface="Courier New"/>
                <a:ea typeface="Courier New"/>
                <a:cs typeface="Courier New"/>
                <a:sym typeface="Courier New"/>
              </a:rPr>
              <a:t>keys()</a:t>
            </a:r>
          </a:p>
        </p:txBody>
      </p:sp>
      <p:sp>
        <p:nvSpPr>
          <p:cNvPr id="172" name="Shape 17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Code:</a:t>
            </a:r>
          </a:p>
          <a:p>
            <a:pPr marL="457200" lvl="0" indent="0" rtl="0">
              <a:buClr>
                <a:srgbClr val="000000"/>
              </a:buClr>
              <a:buSzPct val="61111"/>
              <a:buFont typeface="Arial"/>
              <a:buNone/>
            </a:pPr>
            <a:r>
              <a:rPr lang="en" sz="1600" dirty="0">
                <a:latin typeface="Courier New"/>
                <a:ea typeface="Courier New"/>
                <a:cs typeface="Courier New"/>
                <a:sym typeface="Courier New"/>
              </a:rPr>
              <a:t>ages = {}</a:t>
            </a:r>
          </a:p>
          <a:p>
            <a:pPr marL="457200" lvl="0" indent="0" rtl="0">
              <a:buClr>
                <a:srgbClr val="000000"/>
              </a:buClr>
              <a:buSzPct val="61111"/>
              <a:buFont typeface="Arial"/>
              <a:buNone/>
            </a:pPr>
            <a:r>
              <a:rPr lang="en" sz="1600" dirty="0">
                <a:latin typeface="Courier New"/>
                <a:ea typeface="Courier New"/>
                <a:cs typeface="Courier New"/>
                <a:sym typeface="Courier New"/>
              </a:rPr>
              <a:t>ages["Joe"] = 35</a:t>
            </a:r>
          </a:p>
          <a:p>
            <a:pPr marL="457200" lvl="0" indent="0" rtl="0">
              <a:buClr>
                <a:srgbClr val="000000"/>
              </a:buClr>
              <a:buSzPct val="61111"/>
              <a:buFont typeface="Arial"/>
              <a:buNone/>
            </a:pPr>
            <a:r>
              <a:rPr lang="en" sz="1600" dirty="0">
                <a:latin typeface="Courier New"/>
                <a:ea typeface="Courier New"/>
                <a:cs typeface="Courier New"/>
                <a:sym typeface="Courier New"/>
              </a:rPr>
              <a:t>ages["Sally"] = 36</a:t>
            </a:r>
          </a:p>
          <a:p>
            <a:pPr marL="457200" lvl="0" indent="0" rtl="0">
              <a:buClr>
                <a:srgbClr val="000000"/>
              </a:buClr>
              <a:buSzPct val="61111"/>
              <a:buFont typeface="Arial"/>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Clr>
                <a:srgbClr val="000000"/>
              </a:buClr>
              <a:buSzPct val="61111"/>
              <a:buFont typeface="Arial"/>
              <a:buNone/>
            </a:pPr>
            <a:r>
              <a:rPr lang="en" sz="1600" dirty="0">
                <a:latin typeface="Courier New"/>
                <a:ea typeface="Courier New"/>
                <a:cs typeface="Courier New"/>
                <a:sym typeface="Courier New"/>
              </a:rPr>
              <a:t>for name in ages</a:t>
            </a:r>
            <a:r>
              <a:rPr lang="en" sz="1600" dirty="0">
                <a:solidFill>
                  <a:srgbClr val="0000FF"/>
                </a:solidFill>
                <a:latin typeface="Courier New"/>
                <a:ea typeface="Courier New"/>
                <a:cs typeface="Courier New"/>
                <a:sym typeface="Courier New"/>
              </a:rPr>
              <a:t>.keys()</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print name, "is", </a:t>
            </a:r>
            <a:r>
              <a:rPr lang="en" sz="1600" dirty="0">
                <a:solidFill>
                  <a:srgbClr val="0000FF"/>
                </a:solidFill>
                <a:latin typeface="Courier New"/>
                <a:ea typeface="Courier New"/>
                <a:cs typeface="Courier New"/>
                <a:sym typeface="Courier New"/>
              </a:rPr>
              <a:t>ages[name]</a:t>
            </a:r>
          </a:p>
          <a:p>
            <a:endParaRPr lang="en" sz="1600" dirty="0">
              <a:solidFill>
                <a:srgbClr val="0000FF"/>
              </a:solidFill>
              <a:latin typeface="Courier New"/>
              <a:ea typeface="Courier New"/>
              <a:cs typeface="Courier New"/>
              <a:sym typeface="Courier New"/>
            </a:endParaRPr>
          </a:p>
          <a:p>
            <a:pPr lvl="0" rtl="0">
              <a:buClr>
                <a:srgbClr val="000000"/>
              </a:buClr>
              <a:buSzPct val="36666"/>
              <a:buFont typeface="Arial"/>
              <a:buNone/>
            </a:pPr>
            <a:r>
              <a:rPr lang="en" sz="2800" dirty="0"/>
              <a:t>Output:</a:t>
            </a:r>
          </a:p>
          <a:p>
            <a:pPr marL="457200" lvl="0" indent="0" rtl="0">
              <a:buNone/>
            </a:pPr>
            <a:r>
              <a:rPr lang="en" sz="1600" dirty="0">
                <a:latin typeface="Courier New"/>
                <a:ea typeface="Courier New"/>
                <a:cs typeface="Courier New"/>
                <a:sym typeface="Courier New"/>
              </a:rPr>
              <a:t>Sally is 36</a:t>
            </a:r>
          </a:p>
          <a:p>
            <a:pPr marL="457200" lvl="0" indent="0" rtl="0">
              <a:buNone/>
            </a:pPr>
            <a:r>
              <a:rPr lang="en" sz="1600" dirty="0">
                <a:latin typeface="Courier New"/>
                <a:ea typeface="Courier New"/>
                <a:cs typeface="Courier New"/>
                <a:sym typeface="Courier New"/>
              </a:rPr>
              <a:t>Joe is 35</a:t>
            </a:r>
          </a:p>
          <a:p>
            <a:pPr marL="457200" lvl="0" indent="0" rtl="0">
              <a:buNone/>
            </a:pPr>
            <a:r>
              <a:rPr lang="en" sz="1600" dirty="0">
                <a:latin typeface="Courier New"/>
                <a:ea typeface="Courier New"/>
                <a:cs typeface="Courier New"/>
                <a:sym typeface="Courier New"/>
              </a:rPr>
              <a:t>George is 39</a:t>
            </a:r>
          </a:p>
        </p:txBody>
      </p:sp>
      <p:sp>
        <p:nvSpPr>
          <p:cNvPr id="173" name="Shape 173"/>
          <p:cNvSpPr txBox="1"/>
          <p:nvPr/>
        </p:nvSpPr>
        <p:spPr>
          <a:xfrm>
            <a:off x="5638800" y="4724401"/>
            <a:ext cx="2349899" cy="6858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buNone/>
            </a:pPr>
            <a:r>
              <a:rPr lang="en" sz="1400"/>
              <a:t>This gets the value associated with the name</a:t>
            </a:r>
          </a:p>
        </p:txBody>
      </p:sp>
      <p:cxnSp>
        <p:nvCxnSpPr>
          <p:cNvPr id="174" name="Shape 174"/>
          <p:cNvCxnSpPr/>
          <p:nvPr/>
        </p:nvCxnSpPr>
        <p:spPr>
          <a:xfrm rot="10800000">
            <a:off x="4495800" y="4267200"/>
            <a:ext cx="1064399" cy="593099"/>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4194692321"/>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sym typeface="Courier New"/>
              </a:rPr>
              <a:t>Using </a:t>
            </a:r>
            <a:r>
              <a:rPr lang="en" dirty="0">
                <a:latin typeface="Courier New" pitchFamily="49" charset="0"/>
                <a:ea typeface="Courier New"/>
                <a:cs typeface="Courier New" pitchFamily="49" charset="0"/>
                <a:sym typeface="Courier New"/>
              </a:rPr>
              <a:t>.</a:t>
            </a:r>
            <a:r>
              <a:rPr lang="en" dirty="0">
                <a:latin typeface="Courier New"/>
                <a:ea typeface="Courier New"/>
                <a:cs typeface="Courier New"/>
                <a:sym typeface="Courier New"/>
              </a:rPr>
              <a:t>keys()</a:t>
            </a:r>
          </a:p>
        </p:txBody>
      </p:sp>
      <p:sp>
        <p:nvSpPr>
          <p:cNvPr id="172" name="Shape 17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Code:</a:t>
            </a:r>
          </a:p>
          <a:p>
            <a:pPr marL="457200" lvl="0" indent="0" rtl="0">
              <a:buClr>
                <a:srgbClr val="000000"/>
              </a:buClr>
              <a:buSzPct val="61111"/>
              <a:buFont typeface="Arial"/>
              <a:buNone/>
            </a:pPr>
            <a:r>
              <a:rPr lang="en" sz="1600" dirty="0">
                <a:latin typeface="Courier New"/>
                <a:ea typeface="Courier New"/>
                <a:cs typeface="Courier New"/>
                <a:sym typeface="Courier New"/>
              </a:rPr>
              <a:t>ages = {}</a:t>
            </a:r>
          </a:p>
          <a:p>
            <a:pPr marL="457200" lvl="0" indent="0" rtl="0">
              <a:buClr>
                <a:srgbClr val="000000"/>
              </a:buClr>
              <a:buSzPct val="61111"/>
              <a:buFont typeface="Arial"/>
              <a:buNone/>
            </a:pPr>
            <a:r>
              <a:rPr lang="en" sz="1600" dirty="0">
                <a:latin typeface="Courier New"/>
                <a:ea typeface="Courier New"/>
                <a:cs typeface="Courier New"/>
                <a:sym typeface="Courier New"/>
              </a:rPr>
              <a:t>ages["Joe"] = 35</a:t>
            </a:r>
          </a:p>
          <a:p>
            <a:pPr marL="457200" lvl="0" indent="0" rtl="0">
              <a:buClr>
                <a:srgbClr val="000000"/>
              </a:buClr>
              <a:buSzPct val="61111"/>
              <a:buFont typeface="Arial"/>
              <a:buNone/>
            </a:pPr>
            <a:r>
              <a:rPr lang="en" sz="1600" dirty="0">
                <a:latin typeface="Courier New"/>
                <a:ea typeface="Courier New"/>
                <a:cs typeface="Courier New"/>
                <a:sym typeface="Courier New"/>
              </a:rPr>
              <a:t>ages["Sally"] = 36</a:t>
            </a:r>
          </a:p>
          <a:p>
            <a:pPr marL="457200" lvl="0" indent="0" rtl="0">
              <a:buClr>
                <a:srgbClr val="000000"/>
              </a:buClr>
              <a:buSzPct val="61111"/>
              <a:buFont typeface="Arial"/>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Clr>
                <a:srgbClr val="000000"/>
              </a:buClr>
              <a:buSzPct val="61111"/>
              <a:buFont typeface="Arial"/>
              <a:buNone/>
            </a:pPr>
            <a:r>
              <a:rPr lang="en" sz="1600" dirty="0">
                <a:latin typeface="Courier New"/>
                <a:ea typeface="Courier New"/>
                <a:cs typeface="Courier New"/>
                <a:sym typeface="Courier New"/>
              </a:rPr>
              <a:t>for name in ages:</a:t>
            </a:r>
          </a:p>
          <a:p>
            <a:pPr marL="457200" lvl="0" indent="0" rtl="0">
              <a:buNone/>
            </a:pPr>
            <a:r>
              <a:rPr lang="en" sz="1600" dirty="0">
                <a:latin typeface="Courier New"/>
                <a:ea typeface="Courier New"/>
                <a:cs typeface="Courier New"/>
                <a:sym typeface="Courier New"/>
              </a:rPr>
              <a:t>	print name, "is", </a:t>
            </a:r>
            <a:r>
              <a:rPr lang="en" sz="1600" dirty="0">
                <a:solidFill>
                  <a:srgbClr val="0000FF"/>
                </a:solidFill>
                <a:latin typeface="Courier New"/>
                <a:ea typeface="Courier New"/>
                <a:cs typeface="Courier New"/>
                <a:sym typeface="Courier New"/>
              </a:rPr>
              <a:t>ages[name]</a:t>
            </a:r>
          </a:p>
          <a:p>
            <a:endParaRPr lang="en" sz="1600" dirty="0">
              <a:solidFill>
                <a:srgbClr val="0000FF"/>
              </a:solidFill>
              <a:latin typeface="Courier New"/>
              <a:ea typeface="Courier New"/>
              <a:cs typeface="Courier New"/>
              <a:sym typeface="Courier New"/>
            </a:endParaRPr>
          </a:p>
          <a:p>
            <a:pPr lvl="0" rtl="0">
              <a:buClr>
                <a:srgbClr val="000000"/>
              </a:buClr>
              <a:buSzPct val="36666"/>
              <a:buFont typeface="Arial"/>
              <a:buNone/>
            </a:pPr>
            <a:r>
              <a:rPr lang="en" sz="2800" dirty="0"/>
              <a:t>Output:</a:t>
            </a:r>
          </a:p>
          <a:p>
            <a:pPr marL="457200" lvl="0" indent="0" rtl="0">
              <a:buNone/>
            </a:pPr>
            <a:r>
              <a:rPr lang="en" sz="1600" dirty="0">
                <a:latin typeface="Courier New"/>
                <a:ea typeface="Courier New"/>
                <a:cs typeface="Courier New"/>
                <a:sym typeface="Courier New"/>
              </a:rPr>
              <a:t>Sally is 36</a:t>
            </a:r>
          </a:p>
          <a:p>
            <a:pPr marL="457200" lvl="0" indent="0" rtl="0">
              <a:buNone/>
            </a:pPr>
            <a:r>
              <a:rPr lang="en" sz="1600" dirty="0">
                <a:latin typeface="Courier New"/>
                <a:ea typeface="Courier New"/>
                <a:cs typeface="Courier New"/>
                <a:sym typeface="Courier New"/>
              </a:rPr>
              <a:t>Joe is 35</a:t>
            </a:r>
          </a:p>
          <a:p>
            <a:pPr marL="457200" lvl="0" indent="0" rtl="0">
              <a:buNone/>
            </a:pPr>
            <a:r>
              <a:rPr lang="en" sz="1600" dirty="0">
                <a:latin typeface="Courier New"/>
                <a:ea typeface="Courier New"/>
                <a:cs typeface="Courier New"/>
                <a:sym typeface="Courier New"/>
              </a:rPr>
              <a:t>George is 39</a:t>
            </a:r>
          </a:p>
        </p:txBody>
      </p:sp>
      <p:sp>
        <p:nvSpPr>
          <p:cNvPr id="6" name="Shape 152"/>
          <p:cNvSpPr txBox="1"/>
          <p:nvPr/>
        </p:nvSpPr>
        <p:spPr>
          <a:xfrm>
            <a:off x="5334000" y="2209800"/>
            <a:ext cx="3200400" cy="10668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buNone/>
            </a:pPr>
            <a:r>
              <a:rPr lang="en" sz="1400" dirty="0"/>
              <a:t>Note that in a </a:t>
            </a:r>
            <a:r>
              <a:rPr lang="en" sz="1400" dirty="0">
                <a:latin typeface="Courier New" panose="02070309020205020404" pitchFamily="49" charset="0"/>
                <a:cs typeface="Courier New" panose="02070309020205020404" pitchFamily="49" charset="0"/>
              </a:rPr>
              <a:t>for</a:t>
            </a:r>
            <a:r>
              <a:rPr lang="en" sz="1400" dirty="0"/>
              <a:t> loop, you can actually leave off the </a:t>
            </a:r>
            <a:r>
              <a:rPr lang="en" sz="1400" dirty="0">
                <a:latin typeface="Courier New" panose="02070309020205020404" pitchFamily="49" charset="0"/>
                <a:cs typeface="Courier New" panose="02070309020205020404" pitchFamily="49" charset="0"/>
              </a:rPr>
              <a:t>.keys()</a:t>
            </a:r>
            <a:r>
              <a:rPr lang="en" sz="1400" dirty="0"/>
              <a:t>, because this is what python loops over by default when a dict is the iterable.</a:t>
            </a:r>
          </a:p>
        </p:txBody>
      </p:sp>
      <p:cxnSp>
        <p:nvCxnSpPr>
          <p:cNvPr id="7" name="Shape 174"/>
          <p:cNvCxnSpPr/>
          <p:nvPr/>
        </p:nvCxnSpPr>
        <p:spPr>
          <a:xfrm flipH="1">
            <a:off x="3200401" y="2743200"/>
            <a:ext cx="2133599" cy="930902"/>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65708086"/>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1. File writing</a:t>
            </a:r>
          </a:p>
        </p:txBody>
      </p:sp>
    </p:spTree>
    <p:extLst>
      <p:ext uri="{BB962C8B-B14F-4D97-AF65-F5344CB8AC3E}">
        <p14:creationId xmlns:p14="http://schemas.microsoft.com/office/powerpoint/2010/main" val="2473676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prstGeom prst="rect">
            <a:avLst/>
          </a:prstGeom>
        </p:spPr>
        <p:txBody>
          <a:bodyPr lIns="91425" tIns="91425" rIns="91425" bIns="91425" anchor="b" anchorCtr="0">
            <a:noAutofit/>
          </a:bodyPr>
          <a:lstStyle/>
          <a:p>
            <a:pPr>
              <a:buNone/>
            </a:pPr>
            <a:r>
              <a:rPr lang="en"/>
              <a:t>Using </a:t>
            </a:r>
            <a:r>
              <a:rPr lang="en">
                <a:latin typeface="Courier New"/>
                <a:ea typeface="Courier New"/>
                <a:cs typeface="Courier New"/>
                <a:sym typeface="Courier New"/>
              </a:rPr>
              <a:t>.values()</a:t>
            </a:r>
          </a:p>
        </p:txBody>
      </p:sp>
      <p:sp>
        <p:nvSpPr>
          <p:cNvPr id="158" name="Shape 158"/>
          <p:cNvSpPr txBox="1">
            <a:spLocks noGrp="1"/>
          </p:cNvSpPr>
          <p:nvPr>
            <p:ph idx="1"/>
          </p:nvPr>
        </p:nvSpPr>
        <p:spPr>
          <a:prstGeom prst="rect">
            <a:avLst/>
          </a:prstGeom>
        </p:spPr>
        <p:txBody>
          <a:bodyPr lIns="91425" tIns="91425" rIns="91425" bIns="91425" anchor="t" anchorCtr="0">
            <a:noAutofit/>
          </a:bodyPr>
          <a:lstStyle/>
          <a:p>
            <a:pPr lvl="0" rtl="0">
              <a:buNone/>
            </a:pPr>
            <a:r>
              <a:rPr lang="en" sz="2800" dirty="0"/>
              <a:t>Code:</a:t>
            </a:r>
          </a:p>
          <a:p>
            <a:pPr marL="457200" lvl="0" indent="0" rtl="0">
              <a:buNone/>
            </a:pPr>
            <a:r>
              <a:rPr lang="en" sz="1600" dirty="0">
                <a:latin typeface="Courier New"/>
                <a:ea typeface="Courier New"/>
                <a:cs typeface="Courier New"/>
                <a:sym typeface="Courier New"/>
              </a:rPr>
              <a:t>ages = {}</a:t>
            </a:r>
          </a:p>
          <a:p>
            <a:pPr marL="457200" lvl="0" indent="0" rtl="0">
              <a:buNone/>
            </a:pPr>
            <a:r>
              <a:rPr lang="en" sz="1600" dirty="0">
                <a:latin typeface="Courier New"/>
                <a:ea typeface="Courier New"/>
                <a:cs typeface="Courier New"/>
                <a:sym typeface="Courier New"/>
              </a:rPr>
              <a:t>ages["Joe"] = 35</a:t>
            </a:r>
          </a:p>
          <a:p>
            <a:pPr marL="457200" lvl="0" indent="0" rtl="0">
              <a:buNone/>
            </a:pPr>
            <a:r>
              <a:rPr lang="en" sz="1600" dirty="0">
                <a:latin typeface="Courier New"/>
                <a:ea typeface="Courier New"/>
                <a:cs typeface="Courier New"/>
                <a:sym typeface="Courier New"/>
              </a:rPr>
              <a:t>ages["Sally"] = 36</a:t>
            </a:r>
          </a:p>
          <a:p>
            <a:pPr marL="457200" lvl="0" indent="0" rtl="0">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None/>
            </a:pPr>
            <a:r>
              <a:rPr lang="en" sz="1600" dirty="0">
                <a:latin typeface="Courier New"/>
                <a:ea typeface="Courier New"/>
                <a:cs typeface="Courier New"/>
                <a:sym typeface="Courier New"/>
              </a:rPr>
              <a:t>for age in ages</a:t>
            </a:r>
            <a:r>
              <a:rPr lang="en" sz="1600" dirty="0">
                <a:solidFill>
                  <a:srgbClr val="0000FF"/>
                </a:solidFill>
                <a:latin typeface="Courier New"/>
                <a:ea typeface="Courier New"/>
                <a:cs typeface="Courier New"/>
                <a:sym typeface="Courier New"/>
              </a:rPr>
              <a:t>.values()</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print "There is a person who is", age</a:t>
            </a:r>
          </a:p>
          <a:p>
            <a:endParaRPr lang="en" sz="1600" dirty="0">
              <a:latin typeface="Courier New"/>
              <a:ea typeface="Courier New"/>
              <a:cs typeface="Courier New"/>
              <a:sym typeface="Courier New"/>
            </a:endParaRPr>
          </a:p>
          <a:p>
            <a:pPr lvl="0" rtl="0">
              <a:buNone/>
            </a:pPr>
            <a:r>
              <a:rPr lang="en" sz="2800" dirty="0"/>
              <a:t>Output:</a:t>
            </a:r>
          </a:p>
          <a:p>
            <a:pPr marL="457200" lvl="0" indent="0" rtl="0">
              <a:buNone/>
            </a:pPr>
            <a:r>
              <a:rPr lang="en" sz="1600" dirty="0">
                <a:latin typeface="Courier New"/>
                <a:ea typeface="Courier New"/>
                <a:cs typeface="Courier New"/>
                <a:sym typeface="Courier New"/>
              </a:rPr>
              <a:t>There is a person who is 36</a:t>
            </a:r>
          </a:p>
          <a:p>
            <a:pPr marL="457200" lvl="0" indent="0" rtl="0">
              <a:buNone/>
            </a:pPr>
            <a:r>
              <a:rPr lang="en" sz="1600" dirty="0">
                <a:latin typeface="Courier New"/>
                <a:ea typeface="Courier New"/>
                <a:cs typeface="Courier New"/>
                <a:sym typeface="Courier New"/>
              </a:rPr>
              <a:t>There is a person who is 35</a:t>
            </a:r>
          </a:p>
          <a:p>
            <a:pPr marL="457200" lvl="0" indent="0" rtl="0">
              <a:buNone/>
            </a:pPr>
            <a:r>
              <a:rPr lang="en" sz="1600" dirty="0">
                <a:latin typeface="Courier New"/>
                <a:ea typeface="Courier New"/>
                <a:cs typeface="Courier New"/>
                <a:sym typeface="Courier New"/>
              </a:rPr>
              <a:t>There is a person who is 39</a:t>
            </a:r>
          </a:p>
        </p:txBody>
      </p:sp>
      <p:sp>
        <p:nvSpPr>
          <p:cNvPr id="4" name="Shape 152"/>
          <p:cNvSpPr txBox="1"/>
          <p:nvPr/>
        </p:nvSpPr>
        <p:spPr>
          <a:xfrm>
            <a:off x="5715000" y="5181600"/>
            <a:ext cx="2973150" cy="7620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buNone/>
            </a:pPr>
            <a:r>
              <a:rPr lang="en" sz="1400" dirty="0"/>
              <a:t>The order is still random-seeming, but note that it's the same order as when we printed the keys.</a:t>
            </a:r>
          </a:p>
        </p:txBody>
      </p:sp>
      <p:cxnSp>
        <p:nvCxnSpPr>
          <p:cNvPr id="5" name="Shape 174"/>
          <p:cNvCxnSpPr/>
          <p:nvPr/>
        </p:nvCxnSpPr>
        <p:spPr>
          <a:xfrm flipH="1">
            <a:off x="4570651" y="5519175"/>
            <a:ext cx="1066798" cy="0"/>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4186715024"/>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lIns="91425" tIns="91425" rIns="91425" bIns="91425" anchor="b" anchorCtr="0">
            <a:noAutofit/>
          </a:bodyPr>
          <a:lstStyle/>
          <a:p>
            <a:pPr>
              <a:buNone/>
            </a:pPr>
            <a:r>
              <a:rPr lang="en"/>
              <a:t>Using </a:t>
            </a:r>
            <a:r>
              <a:rPr lang="en">
                <a:latin typeface="Courier New"/>
                <a:ea typeface="Courier New"/>
                <a:cs typeface="Courier New"/>
                <a:sym typeface="Courier New"/>
              </a:rPr>
              <a:t>.items()</a:t>
            </a:r>
          </a:p>
        </p:txBody>
      </p:sp>
      <p:sp>
        <p:nvSpPr>
          <p:cNvPr id="164" name="Shape 16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Code:</a:t>
            </a:r>
          </a:p>
          <a:p>
            <a:pPr marL="457200" lvl="0" indent="0" rtl="0">
              <a:buNone/>
            </a:pPr>
            <a:r>
              <a:rPr lang="en" sz="1600" dirty="0">
                <a:latin typeface="Courier New"/>
                <a:ea typeface="Courier New"/>
                <a:cs typeface="Courier New"/>
                <a:sym typeface="Courier New"/>
              </a:rPr>
              <a:t>ages = {}</a:t>
            </a:r>
          </a:p>
          <a:p>
            <a:pPr marL="457200" lvl="0" indent="0" rtl="0">
              <a:buNone/>
            </a:pPr>
            <a:r>
              <a:rPr lang="en" sz="1600" dirty="0">
                <a:latin typeface="Courier New"/>
                <a:ea typeface="Courier New"/>
                <a:cs typeface="Courier New"/>
                <a:sym typeface="Courier New"/>
              </a:rPr>
              <a:t>ages["Joe"] = 35</a:t>
            </a:r>
          </a:p>
          <a:p>
            <a:pPr marL="457200" lvl="0" indent="0" rtl="0">
              <a:buNone/>
            </a:pPr>
            <a:r>
              <a:rPr lang="en" sz="1600" dirty="0">
                <a:latin typeface="Courier New"/>
                <a:ea typeface="Courier New"/>
                <a:cs typeface="Courier New"/>
                <a:sym typeface="Courier New"/>
              </a:rPr>
              <a:t>ages["Sally"] = 36</a:t>
            </a:r>
          </a:p>
          <a:p>
            <a:pPr marL="457200" lvl="0" indent="0" rtl="0">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None/>
            </a:pPr>
            <a:r>
              <a:rPr lang="en" sz="1600" dirty="0">
                <a:latin typeface="Courier New"/>
                <a:ea typeface="Courier New"/>
                <a:cs typeface="Courier New"/>
                <a:sym typeface="Courier New"/>
              </a:rPr>
              <a:t>for </a:t>
            </a:r>
            <a:r>
              <a:rPr lang="en" sz="1600" dirty="0">
                <a:solidFill>
                  <a:srgbClr val="0000FF"/>
                </a:solidFill>
                <a:latin typeface="Courier New"/>
                <a:ea typeface="Courier New"/>
                <a:cs typeface="Courier New"/>
                <a:sym typeface="Courier New"/>
              </a:rPr>
              <a:t>(name, age)</a:t>
            </a:r>
            <a:r>
              <a:rPr lang="en" sz="1600" dirty="0">
                <a:latin typeface="Courier New"/>
                <a:ea typeface="Courier New"/>
                <a:cs typeface="Courier New"/>
                <a:sym typeface="Courier New"/>
              </a:rPr>
              <a:t> in ages</a:t>
            </a:r>
            <a:r>
              <a:rPr lang="en" sz="1600" dirty="0">
                <a:solidFill>
                  <a:srgbClr val="0000FF"/>
                </a:solidFill>
                <a:latin typeface="Courier New"/>
                <a:ea typeface="Courier New"/>
                <a:cs typeface="Courier New"/>
                <a:sym typeface="Courier New"/>
              </a:rPr>
              <a:t>.items()</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print name, "is", age</a:t>
            </a:r>
          </a:p>
          <a:p>
            <a:endParaRPr lang="en" sz="1600" dirty="0">
              <a:latin typeface="Courier New"/>
              <a:ea typeface="Courier New"/>
              <a:cs typeface="Courier New"/>
              <a:sym typeface="Courier New"/>
            </a:endParaRPr>
          </a:p>
          <a:p>
            <a:pPr lvl="0" rtl="0">
              <a:buClr>
                <a:srgbClr val="000000"/>
              </a:buClr>
              <a:buSzPct val="36666"/>
              <a:buFont typeface="Arial"/>
              <a:buNone/>
            </a:pPr>
            <a:r>
              <a:rPr lang="en" sz="2800" dirty="0"/>
              <a:t>Output:</a:t>
            </a:r>
          </a:p>
          <a:p>
            <a:pPr marL="457200" lvl="0" indent="0" rtl="0">
              <a:buNone/>
            </a:pPr>
            <a:r>
              <a:rPr lang="en" sz="1600" dirty="0">
                <a:latin typeface="Courier New"/>
                <a:ea typeface="Courier New"/>
                <a:cs typeface="Courier New"/>
                <a:sym typeface="Courier New"/>
              </a:rPr>
              <a:t>Sally is 36</a:t>
            </a:r>
          </a:p>
          <a:p>
            <a:pPr marL="457200" lvl="0" indent="0" rtl="0">
              <a:buNone/>
            </a:pPr>
            <a:r>
              <a:rPr lang="en" sz="1600" dirty="0">
                <a:latin typeface="Courier New"/>
                <a:ea typeface="Courier New"/>
                <a:cs typeface="Courier New"/>
                <a:sym typeface="Courier New"/>
              </a:rPr>
              <a:t>Joe is 35</a:t>
            </a:r>
          </a:p>
          <a:p>
            <a:pPr marL="457200" lvl="0" indent="0" rtl="0">
              <a:buNone/>
            </a:pPr>
            <a:r>
              <a:rPr lang="en" sz="1600" dirty="0">
                <a:latin typeface="Courier New"/>
                <a:ea typeface="Courier New"/>
                <a:cs typeface="Courier New"/>
                <a:sym typeface="Courier New"/>
              </a:rPr>
              <a:t>George is 39</a:t>
            </a:r>
          </a:p>
        </p:txBody>
      </p:sp>
      <p:sp>
        <p:nvSpPr>
          <p:cNvPr id="165" name="Shape 165"/>
          <p:cNvSpPr txBox="1"/>
          <p:nvPr/>
        </p:nvSpPr>
        <p:spPr>
          <a:xfrm>
            <a:off x="5318125" y="2189175"/>
            <a:ext cx="3657600" cy="10503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buNone/>
            </a:pPr>
            <a:r>
              <a:rPr lang="en" sz="1400">
                <a:latin typeface="Courier New"/>
                <a:ea typeface="Courier New"/>
                <a:cs typeface="Courier New"/>
                <a:sym typeface="Courier New"/>
              </a:rPr>
              <a:t>.items()</a:t>
            </a:r>
            <a:r>
              <a:rPr lang="en" sz="1400"/>
              <a:t> returns two variables each time it is called: a key and its value. This is why we can simultaneously assign the result to two variables</a:t>
            </a:r>
          </a:p>
        </p:txBody>
      </p:sp>
      <p:cxnSp>
        <p:nvCxnSpPr>
          <p:cNvPr id="166" name="Shape 166"/>
          <p:cNvCxnSpPr>
            <a:stCxn id="165" idx="1"/>
          </p:cNvCxnSpPr>
          <p:nvPr/>
        </p:nvCxnSpPr>
        <p:spPr>
          <a:xfrm flipH="1">
            <a:off x="4419601" y="2714325"/>
            <a:ext cx="898524" cy="867075"/>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914673555"/>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lIns="91425" tIns="91425" rIns="91425" bIns="91425" anchor="b" anchorCtr="0">
            <a:noAutofit/>
          </a:bodyPr>
          <a:lstStyle/>
          <a:p>
            <a:pPr>
              <a:buNone/>
            </a:pPr>
            <a:r>
              <a:rPr lang="en"/>
              <a:t>Sorting a dictionary</a:t>
            </a:r>
          </a:p>
        </p:txBody>
      </p:sp>
      <p:sp>
        <p:nvSpPr>
          <p:cNvPr id="186" name="Shape 186"/>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400" dirty="0"/>
              <a:t>You can </a:t>
            </a:r>
            <a:r>
              <a:rPr lang="en" sz="2400" b="1" dirty="0"/>
              <a:t>not</a:t>
            </a:r>
            <a:r>
              <a:rPr lang="en" sz="2400" dirty="0"/>
              <a:t> sort a dictionary. However, you can emulate sorting in the following way:</a:t>
            </a:r>
          </a:p>
          <a:p>
            <a:pPr marL="457200" lvl="0" indent="0" rtl="0">
              <a:buNone/>
            </a:pPr>
            <a:r>
              <a:rPr lang="en" sz="1600" dirty="0">
                <a:latin typeface="Courier New"/>
                <a:ea typeface="Courier New"/>
                <a:cs typeface="Courier New"/>
                <a:sym typeface="Courier New"/>
              </a:rPr>
              <a:t>ages = {}</a:t>
            </a:r>
          </a:p>
          <a:p>
            <a:pPr marL="457200" lvl="0" indent="0" rtl="0">
              <a:buNone/>
            </a:pPr>
            <a:r>
              <a:rPr lang="en" sz="1600" dirty="0">
                <a:latin typeface="Courier New"/>
                <a:ea typeface="Courier New"/>
                <a:cs typeface="Courier New"/>
                <a:sym typeface="Courier New"/>
              </a:rPr>
              <a:t>ages["Joe"] = 35</a:t>
            </a:r>
          </a:p>
          <a:p>
            <a:pPr marL="457200" lvl="0" indent="0" rtl="0">
              <a:buNone/>
            </a:pPr>
            <a:r>
              <a:rPr lang="en" sz="1600" dirty="0">
                <a:latin typeface="Courier New"/>
                <a:ea typeface="Courier New"/>
                <a:cs typeface="Courier New"/>
                <a:sym typeface="Courier New"/>
              </a:rPr>
              <a:t>ages["Sally"] = 36</a:t>
            </a:r>
          </a:p>
          <a:p>
            <a:pPr marL="457200" lvl="0" indent="0" rtl="0">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None/>
            </a:pPr>
            <a:r>
              <a:rPr lang="en" sz="1600" dirty="0">
                <a:latin typeface="Courier New"/>
                <a:ea typeface="Courier New"/>
                <a:cs typeface="Courier New"/>
                <a:sym typeface="Courier New"/>
              </a:rPr>
              <a:t>for name in </a:t>
            </a:r>
            <a:r>
              <a:rPr lang="en" sz="1600" dirty="0">
                <a:solidFill>
                  <a:srgbClr val="0000FF"/>
                </a:solidFill>
                <a:latin typeface="Courier New"/>
                <a:ea typeface="Courier New"/>
                <a:cs typeface="Courier New"/>
                <a:sym typeface="Courier New"/>
              </a:rPr>
              <a:t>sorted(ages.keys())</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print name, "is", ages[name]</a:t>
            </a:r>
          </a:p>
          <a:p>
            <a:endParaRPr lang="en" sz="1600" dirty="0">
              <a:latin typeface="Courier New"/>
              <a:ea typeface="Courier New"/>
              <a:cs typeface="Courier New"/>
              <a:sym typeface="Courier New"/>
            </a:endParaRPr>
          </a:p>
          <a:p>
            <a:pPr marL="0" lvl="0" indent="0" rtl="0">
              <a:buNone/>
            </a:pPr>
            <a:r>
              <a:rPr lang="en" sz="2400" dirty="0"/>
              <a:t>Output:</a:t>
            </a:r>
          </a:p>
          <a:p>
            <a:pPr marL="457200" lvl="0" indent="0" rtl="0">
              <a:buNone/>
            </a:pPr>
            <a:r>
              <a:rPr lang="en" sz="1600" dirty="0">
                <a:latin typeface="Courier New"/>
                <a:ea typeface="Courier New"/>
                <a:cs typeface="Courier New"/>
                <a:sym typeface="Courier New"/>
              </a:rPr>
              <a:t>George is 39</a:t>
            </a:r>
          </a:p>
          <a:p>
            <a:pPr marL="457200" lvl="0" indent="0" rtl="0">
              <a:buNone/>
            </a:pPr>
            <a:r>
              <a:rPr lang="en" sz="1600" dirty="0">
                <a:latin typeface="Courier New"/>
                <a:ea typeface="Courier New"/>
                <a:cs typeface="Courier New"/>
                <a:sym typeface="Courier New"/>
              </a:rPr>
              <a:t>Joe is 35</a:t>
            </a:r>
          </a:p>
          <a:p>
            <a:pPr marL="457200" lvl="0" indent="0" rtl="0">
              <a:buNone/>
            </a:pPr>
            <a:r>
              <a:rPr lang="en" sz="1600" dirty="0">
                <a:latin typeface="Courier New"/>
                <a:ea typeface="Courier New"/>
                <a:cs typeface="Courier New"/>
                <a:sym typeface="Courier New"/>
              </a:rPr>
              <a:t>Sally is 36</a:t>
            </a:r>
          </a:p>
        </p:txBody>
      </p:sp>
      <p:sp>
        <p:nvSpPr>
          <p:cNvPr id="187" name="Shape 187"/>
          <p:cNvSpPr txBox="1"/>
          <p:nvPr/>
        </p:nvSpPr>
        <p:spPr>
          <a:xfrm>
            <a:off x="3886200" y="5427275"/>
            <a:ext cx="2527775" cy="363925"/>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lvl="0" rtl="0">
              <a:buClr>
                <a:srgbClr val="000000"/>
              </a:buClr>
              <a:buSzPct val="78571"/>
              <a:buFont typeface="Arial"/>
              <a:buNone/>
            </a:pPr>
            <a:r>
              <a:rPr lang="en" sz="1400" dirty="0"/>
              <a:t>Sorted based on person's name</a:t>
            </a:r>
          </a:p>
        </p:txBody>
      </p:sp>
      <p:cxnSp>
        <p:nvCxnSpPr>
          <p:cNvPr id="188" name="Shape 188"/>
          <p:cNvCxnSpPr/>
          <p:nvPr/>
        </p:nvCxnSpPr>
        <p:spPr>
          <a:xfrm rot="10800000">
            <a:off x="2895600" y="5609237"/>
            <a:ext cx="866699" cy="0"/>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03358665"/>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prstGeom prst="rect">
            <a:avLst/>
          </a:prstGeom>
        </p:spPr>
        <p:txBody>
          <a:bodyPr lIns="91425" tIns="91425" rIns="91425" bIns="91425" anchor="b" anchorCtr="0">
            <a:noAutofit/>
          </a:bodyPr>
          <a:lstStyle/>
          <a:p>
            <a:pPr>
              <a:buNone/>
            </a:pPr>
            <a:r>
              <a:rPr lang="en"/>
              <a:t>Sorting by values</a:t>
            </a:r>
          </a:p>
        </p:txBody>
      </p:sp>
      <p:sp>
        <p:nvSpPr>
          <p:cNvPr id="194" name="Shape 194"/>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000" dirty="0"/>
              <a:t>Occasionally, you'll also want to sort the keys of your dictionary based on their </a:t>
            </a:r>
            <a:r>
              <a:rPr lang="en" sz="2000" i="1" dirty="0"/>
              <a:t>value</a:t>
            </a:r>
            <a:r>
              <a:rPr lang="en" sz="2000" dirty="0"/>
              <a:t>, rather than the key itself. Here's one way to do it:</a:t>
            </a:r>
          </a:p>
          <a:p>
            <a:pPr marL="457200" lvl="0" indent="0" rtl="0">
              <a:buNone/>
            </a:pPr>
            <a:r>
              <a:rPr lang="en" sz="1600" dirty="0">
                <a:latin typeface="Courier New"/>
                <a:ea typeface="Courier New"/>
                <a:cs typeface="Courier New"/>
                <a:sym typeface="Courier New"/>
              </a:rPr>
              <a:t>ages = {}</a:t>
            </a:r>
          </a:p>
          <a:p>
            <a:pPr marL="457200" lvl="0" indent="0" rtl="0">
              <a:buNone/>
            </a:pPr>
            <a:r>
              <a:rPr lang="en" sz="1600" dirty="0">
                <a:latin typeface="Courier New"/>
                <a:ea typeface="Courier New"/>
                <a:cs typeface="Courier New"/>
                <a:sym typeface="Courier New"/>
              </a:rPr>
              <a:t>ages["Joe"] = 35</a:t>
            </a:r>
          </a:p>
          <a:p>
            <a:pPr marL="457200" lvl="0" indent="0" rtl="0">
              <a:buNone/>
            </a:pPr>
            <a:r>
              <a:rPr lang="en" sz="1600" dirty="0">
                <a:latin typeface="Courier New"/>
                <a:ea typeface="Courier New"/>
                <a:cs typeface="Courier New"/>
                <a:sym typeface="Courier New"/>
              </a:rPr>
              <a:t>ages["Sally"] = 36</a:t>
            </a:r>
          </a:p>
          <a:p>
            <a:pPr marL="457200" lvl="0" indent="0" rtl="0">
              <a:buNone/>
            </a:pPr>
            <a:r>
              <a:rPr lang="en" sz="1600" dirty="0">
                <a:latin typeface="Courier New"/>
                <a:ea typeface="Courier New"/>
                <a:cs typeface="Courier New"/>
                <a:sym typeface="Courier New"/>
              </a:rPr>
              <a:t>ages["George"] = 39</a:t>
            </a:r>
          </a:p>
          <a:p>
            <a:endParaRPr lang="en" sz="1600" dirty="0">
              <a:latin typeface="Courier New"/>
              <a:ea typeface="Courier New"/>
              <a:cs typeface="Courier New"/>
              <a:sym typeface="Courier New"/>
            </a:endParaRPr>
          </a:p>
          <a:p>
            <a:pPr marL="457200" lvl="0" indent="0" rtl="0">
              <a:buNone/>
            </a:pPr>
            <a:r>
              <a:rPr lang="en" sz="1600" dirty="0">
                <a:latin typeface="Courier New"/>
                <a:ea typeface="Courier New"/>
                <a:cs typeface="Courier New"/>
                <a:sym typeface="Courier New"/>
              </a:rPr>
              <a:t>for name in </a:t>
            </a:r>
            <a:r>
              <a:rPr lang="en" sz="1600" dirty="0">
                <a:solidFill>
                  <a:srgbClr val="0000FF"/>
                </a:solidFill>
                <a:latin typeface="Courier New"/>
                <a:ea typeface="Courier New"/>
                <a:cs typeface="Courier New"/>
                <a:sym typeface="Courier New"/>
              </a:rPr>
              <a:t>sorted(ages, key=ages.get)</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print name, "is", ages[name]</a:t>
            </a:r>
          </a:p>
          <a:p>
            <a:pPr marL="0" lvl="0" indent="0" rtl="0">
              <a:buNone/>
            </a:pPr>
            <a:endParaRPr lang="en" sz="2000" dirty="0"/>
          </a:p>
          <a:p>
            <a:pPr marL="0" lvl="0" indent="0" rtl="0">
              <a:buNone/>
            </a:pPr>
            <a:r>
              <a:rPr lang="en" sz="2000" dirty="0"/>
              <a:t>Output:</a:t>
            </a:r>
          </a:p>
          <a:p>
            <a:pPr marL="457200" lvl="0" indent="0" rtl="0">
              <a:buNone/>
            </a:pPr>
            <a:r>
              <a:rPr lang="en" sz="1600" dirty="0">
                <a:latin typeface="Courier New"/>
                <a:ea typeface="Courier New"/>
                <a:cs typeface="Courier New"/>
                <a:sym typeface="Courier New"/>
              </a:rPr>
              <a:t>Joe is 35</a:t>
            </a:r>
          </a:p>
          <a:p>
            <a:pPr marL="457200" lvl="0" indent="0" rtl="0">
              <a:buNone/>
            </a:pPr>
            <a:r>
              <a:rPr lang="en" sz="1600" dirty="0">
                <a:latin typeface="Courier New"/>
                <a:ea typeface="Courier New"/>
                <a:cs typeface="Courier New"/>
                <a:sym typeface="Courier New"/>
              </a:rPr>
              <a:t>Sally is 36</a:t>
            </a:r>
          </a:p>
          <a:p>
            <a:pPr marL="457200" lvl="0" indent="0" rtl="0">
              <a:buNone/>
            </a:pPr>
            <a:r>
              <a:rPr lang="en" sz="1600" dirty="0">
                <a:latin typeface="Courier New"/>
                <a:ea typeface="Courier New"/>
                <a:cs typeface="Courier New"/>
                <a:sym typeface="Courier New"/>
              </a:rPr>
              <a:t>George is 39</a:t>
            </a:r>
          </a:p>
        </p:txBody>
      </p:sp>
      <p:sp>
        <p:nvSpPr>
          <p:cNvPr id="195" name="Shape 195"/>
          <p:cNvSpPr txBox="1"/>
          <p:nvPr/>
        </p:nvSpPr>
        <p:spPr>
          <a:xfrm>
            <a:off x="3810000" y="5351075"/>
            <a:ext cx="3657600" cy="4572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buNone/>
            </a:pPr>
            <a:r>
              <a:rPr lang="en" sz="1400"/>
              <a:t>Sorted based on age rather than name</a:t>
            </a:r>
          </a:p>
        </p:txBody>
      </p:sp>
      <p:cxnSp>
        <p:nvCxnSpPr>
          <p:cNvPr id="196" name="Shape 196"/>
          <p:cNvCxnSpPr/>
          <p:nvPr/>
        </p:nvCxnSpPr>
        <p:spPr>
          <a:xfrm rot="10800000">
            <a:off x="2712222" y="5562600"/>
            <a:ext cx="866699" cy="0"/>
          </a:xfrm>
          <a:prstGeom prst="straightConnector1">
            <a:avLst/>
          </a:prstGeom>
          <a:noFill/>
          <a:ln w="19050" cap="flat">
            <a:solidFill>
              <a:schemeClr val="dk2"/>
            </a:solidFill>
            <a:prstDash val="solid"/>
            <a:round/>
            <a:headEnd type="none" w="med" len="med"/>
            <a:tailEnd type="triangle" w="med" len="med"/>
          </a:ln>
        </p:spPr>
      </p:cxnSp>
    </p:spTree>
    <p:extLst>
      <p:ext uri="{BB962C8B-B14F-4D97-AF65-F5344CB8AC3E}">
        <p14:creationId xmlns:p14="http://schemas.microsoft.com/office/powerpoint/2010/main" val="1400321315"/>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prstGeom prst="rect">
            <a:avLst/>
          </a:prstGeom>
        </p:spPr>
        <p:txBody>
          <a:bodyPr lIns="91425" tIns="91425" rIns="91425" bIns="91425" anchor="b" anchorCtr="0">
            <a:noAutofit/>
          </a:bodyPr>
          <a:lstStyle/>
          <a:p>
            <a:pPr>
              <a:buNone/>
            </a:pPr>
            <a:r>
              <a:rPr lang="en" dirty="0"/>
              <a:t>Safe lookup using .get</a:t>
            </a:r>
          </a:p>
        </p:txBody>
      </p:sp>
      <p:sp>
        <p:nvSpPr>
          <p:cNvPr id="194" name="Shape 194"/>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1800" dirty="0">
                <a:latin typeface="Calibri" panose="020F0502020204030204" pitchFamily="34" charset="0"/>
                <a:ea typeface="Courier New"/>
                <a:cs typeface="Calibri" panose="020F0502020204030204" pitchFamily="34" charset="0"/>
                <a:sym typeface="Courier New"/>
              </a:rPr>
              <a:t>You may have noticed the use of </a:t>
            </a:r>
            <a:r>
              <a:rPr lang="en" sz="1600" dirty="0" err="1">
                <a:latin typeface="Courier New" panose="02070309020205020404" pitchFamily="49" charset="0"/>
                <a:ea typeface="Courier New"/>
                <a:cs typeface="Courier New" panose="02070309020205020404" pitchFamily="49" charset="0"/>
                <a:sym typeface="Courier New"/>
              </a:rPr>
              <a:t>ages.get</a:t>
            </a:r>
            <a:r>
              <a:rPr lang="en" sz="1800" dirty="0">
                <a:latin typeface="Calibri" panose="020F0502020204030204" pitchFamily="34" charset="0"/>
                <a:ea typeface="Courier New"/>
                <a:cs typeface="Calibri" panose="020F0502020204030204" pitchFamily="34" charset="0"/>
                <a:sym typeface="Courier New"/>
              </a:rPr>
              <a:t> on the previous slide.</a:t>
            </a:r>
          </a:p>
          <a:p>
            <a:pPr marL="0" lvl="0" indent="0" rtl="0">
              <a:buNone/>
            </a:pPr>
            <a:endParaRPr lang="en" sz="1800" dirty="0">
              <a:latin typeface="Calibri" panose="020F0502020204030204" pitchFamily="34" charset="0"/>
              <a:ea typeface="Courier New"/>
              <a:cs typeface="Calibri" panose="020F0502020204030204" pitchFamily="34" charset="0"/>
              <a:sym typeface="Courier New"/>
            </a:endParaRPr>
          </a:p>
          <a:p>
            <a:pPr marL="0" lvl="0" indent="0" rtl="0">
              <a:buNone/>
            </a:pPr>
            <a:endParaRPr lang="en" sz="1800" dirty="0">
              <a:latin typeface="Calibri" panose="020F0502020204030204" pitchFamily="34" charset="0"/>
              <a:ea typeface="Courier New"/>
              <a:cs typeface="Calibri" panose="020F0502020204030204" pitchFamily="34" charset="0"/>
              <a:sym typeface="Courier New"/>
            </a:endParaRPr>
          </a:p>
          <a:p>
            <a:pPr marL="0" lvl="0" indent="0" rtl="0">
              <a:buNone/>
            </a:pPr>
            <a:r>
              <a:rPr lang="en" sz="1800" dirty="0">
                <a:latin typeface="Calibri" panose="020F0502020204030204" pitchFamily="34" charset="0"/>
                <a:ea typeface="Courier New"/>
                <a:cs typeface="Calibri" panose="020F0502020204030204" pitchFamily="34" charset="0"/>
                <a:sym typeface="Courier New"/>
              </a:rPr>
              <a:t>The method </a:t>
            </a:r>
            <a:r>
              <a:rPr lang="en" sz="1800" b="1" dirty="0" err="1">
                <a:latin typeface="Calibri" panose="020F0502020204030204" pitchFamily="34" charset="0"/>
                <a:ea typeface="Courier New"/>
                <a:cs typeface="Calibri" panose="020F0502020204030204" pitchFamily="34" charset="0"/>
                <a:sym typeface="Courier New"/>
              </a:rPr>
              <a:t>dict.get</a:t>
            </a:r>
            <a:r>
              <a:rPr lang="en" sz="1800" dirty="0">
                <a:latin typeface="Calibri" panose="020F0502020204030204" pitchFamily="34" charset="0"/>
                <a:ea typeface="Courier New"/>
                <a:cs typeface="Calibri" panose="020F0502020204030204" pitchFamily="34" charset="0"/>
                <a:sym typeface="Courier New"/>
              </a:rPr>
              <a:t> has the following signature:</a:t>
            </a:r>
          </a:p>
          <a:p>
            <a:pPr marL="0" lvl="0" indent="0" rtl="0">
              <a:buNone/>
            </a:pPr>
            <a:r>
              <a:rPr lang="en" sz="1800" dirty="0">
                <a:latin typeface="Calibri" panose="020F0502020204030204" pitchFamily="34" charset="0"/>
                <a:ea typeface="Courier New"/>
                <a:cs typeface="Calibri" panose="020F0502020204030204" pitchFamily="34" charset="0"/>
                <a:sym typeface="Courier New"/>
              </a:rPr>
              <a:t>	</a:t>
            </a:r>
            <a:r>
              <a:rPr lang="en" sz="1600" dirty="0" err="1">
                <a:latin typeface="Courier New" panose="02070309020205020404" pitchFamily="49" charset="0"/>
                <a:ea typeface="Courier New"/>
                <a:cs typeface="Courier New" panose="02070309020205020404" pitchFamily="49" charset="0"/>
                <a:sym typeface="Courier New"/>
              </a:rPr>
              <a:t>dict.get</a:t>
            </a:r>
            <a:r>
              <a:rPr lang="en" sz="1600" dirty="0">
                <a:latin typeface="Courier New" panose="02070309020205020404" pitchFamily="49" charset="0"/>
                <a:ea typeface="Courier New"/>
                <a:cs typeface="Courier New" panose="02070309020205020404" pitchFamily="49" charset="0"/>
                <a:sym typeface="Courier New"/>
              </a:rPr>
              <a:t>(self, key, default=None)</a:t>
            </a:r>
          </a:p>
          <a:p>
            <a:pPr marL="0" lvl="0" indent="0" rtl="0">
              <a:buNone/>
            </a:pPr>
            <a:r>
              <a:rPr lang="en" sz="1800" dirty="0">
                <a:ea typeface="Courier New"/>
                <a:cs typeface="Calibri" panose="020F0502020204030204" pitchFamily="34" charset="0"/>
                <a:sym typeface="Courier New"/>
              </a:rPr>
              <a:t>This method returns the equivalent of </a:t>
            </a:r>
            <a:r>
              <a:rPr lang="en" sz="1800" dirty="0" err="1">
                <a:ea typeface="Courier New"/>
                <a:cs typeface="Calibri" panose="020F0502020204030204" pitchFamily="34" charset="0"/>
                <a:sym typeface="Courier New"/>
              </a:rPr>
              <a:t>dict</a:t>
            </a:r>
            <a:r>
              <a:rPr lang="en" sz="1800" dirty="0">
                <a:ea typeface="Courier New"/>
                <a:cs typeface="Calibri" panose="020F0502020204030204" pitchFamily="34" charset="0"/>
                <a:sym typeface="Courier New"/>
              </a:rPr>
              <a:t>[key] if key is in dict.</a:t>
            </a:r>
          </a:p>
          <a:p>
            <a:pPr marL="0" lvl="0" indent="0" rtl="0">
              <a:buNone/>
            </a:pPr>
            <a:r>
              <a:rPr lang="en" sz="1800" dirty="0">
                <a:ea typeface="Courier New"/>
                <a:cs typeface="Calibri" panose="020F0502020204030204" pitchFamily="34" charset="0"/>
                <a:sym typeface="Courier New"/>
              </a:rPr>
              <a:t>Otherwise, it returns the specified default value.</a:t>
            </a:r>
          </a:p>
          <a:p>
            <a:pPr marL="0" lvl="0" indent="0" rtl="0">
              <a:buNone/>
            </a:pPr>
            <a:r>
              <a:rPr lang="en" sz="1800" dirty="0">
                <a:ea typeface="Courier New"/>
                <a:cs typeface="Calibri" panose="020F0502020204030204" pitchFamily="34" charset="0"/>
                <a:sym typeface="Courier New"/>
              </a:rPr>
              <a:t>This is effectively a way to look up an arbitrary element in a </a:t>
            </a:r>
            <a:r>
              <a:rPr lang="en" sz="1800" dirty="0" err="1">
                <a:ea typeface="Courier New"/>
                <a:cs typeface="Calibri" panose="020F0502020204030204" pitchFamily="34" charset="0"/>
                <a:sym typeface="Courier New"/>
              </a:rPr>
              <a:t>dict</a:t>
            </a:r>
            <a:r>
              <a:rPr lang="en" sz="1800" dirty="0">
                <a:ea typeface="Courier New"/>
                <a:cs typeface="Calibri" panose="020F0502020204030204" pitchFamily="34" charset="0"/>
                <a:sym typeface="Courier New"/>
              </a:rPr>
              <a:t> that may not have that element, without raising </a:t>
            </a:r>
            <a:r>
              <a:rPr lang="en" sz="1800" dirty="0" err="1">
                <a:ea typeface="Courier New"/>
                <a:cs typeface="Calibri" panose="020F0502020204030204" pitchFamily="34" charset="0"/>
                <a:sym typeface="Courier New"/>
              </a:rPr>
              <a:t>KeyError</a:t>
            </a:r>
            <a:r>
              <a:rPr lang="en" sz="1800" dirty="0">
                <a:ea typeface="Courier New"/>
                <a:cs typeface="Calibri" panose="020F0502020204030204" pitchFamily="34" charset="0"/>
                <a:sym typeface="Courier New"/>
              </a:rPr>
              <a:t>.</a:t>
            </a:r>
          </a:p>
        </p:txBody>
      </p:sp>
      <p:pic>
        <p:nvPicPr>
          <p:cNvPr id="3" name="Picture 2">
            <a:extLst>
              <a:ext uri="{FF2B5EF4-FFF2-40B4-BE49-F238E27FC236}">
                <a16:creationId xmlns:a16="http://schemas.microsoft.com/office/drawing/2014/main" id="{74451D0F-A3D0-D94C-985D-73CB492BCA48}"/>
              </a:ext>
            </a:extLst>
          </p:cNvPr>
          <p:cNvPicPr>
            <a:picLocks noChangeAspect="1"/>
          </p:cNvPicPr>
          <p:nvPr/>
        </p:nvPicPr>
        <p:blipFill>
          <a:blip r:embed="rId3"/>
          <a:stretch>
            <a:fillRect/>
          </a:stretch>
        </p:blipFill>
        <p:spPr>
          <a:xfrm>
            <a:off x="1676400" y="2057400"/>
            <a:ext cx="4368800" cy="565604"/>
          </a:xfrm>
          <a:prstGeom prst="rect">
            <a:avLst/>
          </a:prstGeom>
          <a:ln>
            <a:solidFill>
              <a:schemeClr val="tx1"/>
            </a:solidFill>
          </a:ln>
        </p:spPr>
      </p:pic>
    </p:spTree>
    <p:extLst>
      <p:ext uri="{BB962C8B-B14F-4D97-AF65-F5344CB8AC3E}">
        <p14:creationId xmlns:p14="http://schemas.microsoft.com/office/powerpoint/2010/main" val="1994774312"/>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prstGeom prst="rect">
            <a:avLst/>
          </a:prstGeom>
        </p:spPr>
        <p:txBody>
          <a:bodyPr lIns="91425" tIns="91425" rIns="91425" bIns="91425" anchor="b" anchorCtr="0">
            <a:noAutofit/>
          </a:bodyPr>
          <a:lstStyle/>
          <a:p>
            <a:pPr>
              <a:buNone/>
            </a:pPr>
            <a:r>
              <a:rPr lang="en"/>
              <a:t>Terminology quiz</a:t>
            </a:r>
          </a:p>
        </p:txBody>
      </p:sp>
      <p:sp>
        <p:nvSpPr>
          <p:cNvPr id="202" name="Shape 202"/>
          <p:cNvSpPr txBox="1">
            <a:spLocks noGrp="1"/>
          </p:cNvSpPr>
          <p:nvPr>
            <p:ph idx="1"/>
          </p:nvPr>
        </p:nvSpPr>
        <p:spPr>
          <a:prstGeom prst="rect">
            <a:avLst/>
          </a:prstGeom>
        </p:spPr>
        <p:txBody>
          <a:bodyPr lIns="91425" tIns="91425" rIns="91425" bIns="91425" anchor="t" anchorCtr="0">
            <a:noAutofit/>
          </a:bodyPr>
          <a:lstStyle/>
          <a:p>
            <a:pPr marL="457200" lvl="0" indent="0" rtl="0">
              <a:buClr>
                <a:srgbClr val="000000"/>
              </a:buClr>
              <a:buSzPct val="61111"/>
              <a:buFont typeface="Arial"/>
              <a:buNone/>
            </a:pPr>
            <a:r>
              <a:rPr lang="en" sz="1800" dirty="0">
                <a:latin typeface="Courier New"/>
                <a:ea typeface="Courier New"/>
                <a:cs typeface="Courier New"/>
                <a:sym typeface="Courier New"/>
              </a:rPr>
              <a:t>ages = {}</a:t>
            </a:r>
          </a:p>
          <a:p>
            <a:pPr marL="457200" lvl="0" indent="0" rtl="0">
              <a:buClr>
                <a:srgbClr val="000000"/>
              </a:buClr>
              <a:buSzPct val="61111"/>
              <a:buFont typeface="Arial"/>
              <a:buNone/>
            </a:pPr>
            <a:r>
              <a:rPr lang="en" sz="1800" dirty="0">
                <a:latin typeface="Courier New"/>
                <a:ea typeface="Courier New"/>
                <a:cs typeface="Courier New"/>
                <a:sym typeface="Courier New"/>
              </a:rPr>
              <a:t>ages["Joe"] = 35</a:t>
            </a:r>
          </a:p>
          <a:p>
            <a:pPr marL="457200" lvl="0" indent="0" rtl="0">
              <a:buClr>
                <a:srgbClr val="000000"/>
              </a:buClr>
              <a:buSzPct val="61111"/>
              <a:buFont typeface="Arial"/>
              <a:buNone/>
            </a:pPr>
            <a:r>
              <a:rPr lang="en" sz="1800" dirty="0">
                <a:latin typeface="Courier New"/>
                <a:ea typeface="Courier New"/>
                <a:cs typeface="Courier New"/>
                <a:sym typeface="Courier New"/>
              </a:rPr>
              <a:t>ages["Sally"] = 36</a:t>
            </a:r>
          </a:p>
          <a:p>
            <a:pPr marL="457200" lvl="0" indent="0" rtl="0">
              <a:buNone/>
            </a:pPr>
            <a:r>
              <a:rPr lang="en" sz="1800" dirty="0">
                <a:latin typeface="Courier New"/>
                <a:ea typeface="Courier New"/>
                <a:cs typeface="Courier New"/>
                <a:sym typeface="Courier New"/>
              </a:rPr>
              <a:t>ages["George"] = 39</a:t>
            </a:r>
          </a:p>
          <a:p>
            <a:endParaRPr lang="en" sz="1800" dirty="0">
              <a:latin typeface="Courier New"/>
              <a:ea typeface="Courier New"/>
              <a:cs typeface="Courier New"/>
              <a:sym typeface="Courier New"/>
            </a:endParaRPr>
          </a:p>
          <a:p>
            <a:pPr marL="0" lvl="0" indent="0" rtl="0">
              <a:buNone/>
            </a:pPr>
            <a:r>
              <a:rPr lang="en" dirty="0"/>
              <a:t>"Joe" is most accurately referred to as...</a:t>
            </a:r>
          </a:p>
          <a:p>
            <a:pPr marL="457200" lvl="0" indent="0" rtl="0">
              <a:buNone/>
            </a:pPr>
            <a:r>
              <a:rPr lang="en" sz="2400" dirty="0"/>
              <a:t>a. an element</a:t>
            </a:r>
          </a:p>
          <a:p>
            <a:pPr marL="457200" lvl="0" indent="0" rtl="0">
              <a:buNone/>
            </a:pPr>
            <a:r>
              <a:rPr lang="en" sz="2400" dirty="0"/>
              <a:t>b. an index</a:t>
            </a:r>
          </a:p>
          <a:p>
            <a:pPr marL="457200" lvl="0" indent="0" rtl="0">
              <a:buNone/>
            </a:pPr>
            <a:r>
              <a:rPr lang="en" sz="2400"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373040129"/>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08" name="Shape 208"/>
          <p:cNvSpPr txBox="1">
            <a:spLocks noGrp="1"/>
          </p:cNvSpPr>
          <p:nvPr>
            <p:ph idx="1"/>
          </p:nvPr>
        </p:nvSpPr>
        <p:spPr>
          <a:prstGeom prst="rect">
            <a:avLst/>
          </a:prstGeom>
        </p:spPr>
        <p:txBody>
          <a:bodyPr lIns="91425" tIns="91425" rIns="91425" bIns="91425" anchor="t" anchorCtr="0">
            <a:noAutofit/>
          </a:bodyPr>
          <a:lstStyle/>
          <a:p>
            <a:pPr marL="457200" lvl="0" indent="0" rtl="0">
              <a:buClr>
                <a:srgbClr val="000000"/>
              </a:buClr>
              <a:buSzPct val="61111"/>
              <a:buFont typeface="Arial"/>
              <a:buNone/>
            </a:pPr>
            <a:r>
              <a:rPr lang="en" sz="1800" dirty="0">
                <a:latin typeface="Courier New"/>
                <a:ea typeface="Courier New"/>
                <a:cs typeface="Courier New"/>
                <a:sym typeface="Courier New"/>
              </a:rPr>
              <a:t>ages = {}</a:t>
            </a:r>
          </a:p>
          <a:p>
            <a:pPr marL="457200" lvl="0" indent="0" rtl="0">
              <a:buClr>
                <a:srgbClr val="000000"/>
              </a:buClr>
              <a:buSzPct val="61111"/>
              <a:buFont typeface="Arial"/>
              <a:buNone/>
            </a:pPr>
            <a:r>
              <a:rPr lang="en" sz="1800" dirty="0">
                <a:latin typeface="Courier New"/>
                <a:ea typeface="Courier New"/>
                <a:cs typeface="Courier New"/>
                <a:sym typeface="Courier New"/>
              </a:rPr>
              <a:t>ages["Joe"] = 35</a:t>
            </a:r>
          </a:p>
          <a:p>
            <a:pPr marL="457200" lvl="0" indent="0" rtl="0">
              <a:buClr>
                <a:srgbClr val="000000"/>
              </a:buClr>
              <a:buSzPct val="61111"/>
              <a:buFont typeface="Arial"/>
              <a:buNone/>
            </a:pPr>
            <a:r>
              <a:rPr lang="en" sz="1800" dirty="0">
                <a:latin typeface="Courier New"/>
                <a:ea typeface="Courier New"/>
                <a:cs typeface="Courier New"/>
                <a:sym typeface="Courier New"/>
              </a:rPr>
              <a:t>ages["Sally"] = 36</a:t>
            </a:r>
          </a:p>
          <a:p>
            <a:pPr marL="457200" lvl="0" indent="0" rtl="0">
              <a:buClr>
                <a:srgbClr val="000000"/>
              </a:buClr>
              <a:buSzPct val="61111"/>
              <a:buFont typeface="Arial"/>
              <a:buNone/>
            </a:pPr>
            <a:r>
              <a:rPr lang="en" sz="1800" dirty="0">
                <a:latin typeface="Courier New"/>
                <a:ea typeface="Courier New"/>
                <a:cs typeface="Courier New"/>
                <a:sym typeface="Courier New"/>
              </a:rPr>
              <a:t>ages["George"]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"Joe" is most accurately referred to as...</a:t>
            </a:r>
          </a:p>
          <a:p>
            <a:pPr marL="457200" lvl="0" indent="0" rtl="0">
              <a:buClr>
                <a:srgbClr val="000000"/>
              </a:buClr>
              <a:buSzPct val="45833"/>
              <a:buFont typeface="Arial"/>
              <a:buNone/>
            </a:pPr>
            <a:r>
              <a:rPr lang="en" sz="2400" dirty="0"/>
              <a:t>a. an element</a:t>
            </a:r>
          </a:p>
          <a:p>
            <a:pPr marL="457200" lvl="0" indent="0" rtl="0">
              <a:buClr>
                <a:srgbClr val="000000"/>
              </a:buClr>
              <a:buSzPct val="45833"/>
              <a:buFont typeface="Arial"/>
              <a:buNone/>
            </a:pPr>
            <a:r>
              <a:rPr lang="en" sz="2400" dirty="0"/>
              <a:t>b. an index</a:t>
            </a:r>
          </a:p>
          <a:p>
            <a:pPr marL="457200" lvl="0" indent="0" rtl="0">
              <a:buClr>
                <a:srgbClr val="000000"/>
              </a:buClr>
              <a:buSzPct val="45833"/>
              <a:buFont typeface="Arial"/>
              <a:buNone/>
            </a:pPr>
            <a:r>
              <a:rPr lang="en" sz="2400" b="1" u="sng"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1876761850"/>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14" name="Shape 214"/>
          <p:cNvSpPr txBox="1">
            <a:spLocks noGrp="1"/>
          </p:cNvSpPr>
          <p:nvPr>
            <p:ph idx="1"/>
          </p:nvPr>
        </p:nvSpPr>
        <p:spPr>
          <a:prstGeom prst="rect">
            <a:avLst/>
          </a:prstGeom>
        </p:spPr>
        <p:txBody>
          <a:bodyPr lIns="91425" tIns="91425" rIns="91425" bIns="91425" anchor="t" anchorCtr="0">
            <a:noAutofit/>
          </a:bodyPr>
          <a:lstStyle/>
          <a:p>
            <a:pPr marL="457200" lvl="0" indent="0" rtl="0">
              <a:buClr>
                <a:srgbClr val="000000"/>
              </a:buClr>
              <a:buSzPct val="61111"/>
              <a:buFont typeface="Arial"/>
              <a:buNone/>
            </a:pPr>
            <a:r>
              <a:rPr lang="en" sz="1800" dirty="0">
                <a:latin typeface="Courier New"/>
                <a:ea typeface="Courier New"/>
                <a:cs typeface="Courier New"/>
                <a:sym typeface="Courier New"/>
              </a:rPr>
              <a:t>ages = {}</a:t>
            </a:r>
          </a:p>
          <a:p>
            <a:pPr marL="457200" lvl="0" indent="0" rtl="0">
              <a:buClr>
                <a:srgbClr val="000000"/>
              </a:buClr>
              <a:buSzPct val="61111"/>
              <a:buFont typeface="Arial"/>
              <a:buNone/>
            </a:pPr>
            <a:r>
              <a:rPr lang="en" sz="1800" dirty="0">
                <a:latin typeface="Courier New"/>
                <a:ea typeface="Courier New"/>
                <a:cs typeface="Courier New"/>
                <a:sym typeface="Courier New"/>
              </a:rPr>
              <a:t>ages["Joe"] = 35</a:t>
            </a:r>
          </a:p>
          <a:p>
            <a:pPr marL="457200" lvl="0" indent="0" rtl="0">
              <a:buClr>
                <a:srgbClr val="000000"/>
              </a:buClr>
              <a:buSzPct val="61111"/>
              <a:buFont typeface="Arial"/>
              <a:buNone/>
            </a:pPr>
            <a:r>
              <a:rPr lang="en" sz="1800" dirty="0">
                <a:latin typeface="Courier New"/>
                <a:ea typeface="Courier New"/>
                <a:cs typeface="Courier New"/>
                <a:sym typeface="Courier New"/>
              </a:rPr>
              <a:t>ages["Sally"] = 36</a:t>
            </a:r>
          </a:p>
          <a:p>
            <a:pPr marL="457200" lvl="0" indent="0" rtl="0">
              <a:buClr>
                <a:srgbClr val="000000"/>
              </a:buClr>
              <a:buSzPct val="61111"/>
              <a:buFont typeface="Arial"/>
              <a:buNone/>
            </a:pPr>
            <a:r>
              <a:rPr lang="en" sz="1800" dirty="0">
                <a:latin typeface="Courier New"/>
                <a:ea typeface="Courier New"/>
                <a:cs typeface="Courier New"/>
                <a:sym typeface="Courier New"/>
              </a:rPr>
              <a:t>ages["George"]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35 is most accurately referred to as...</a:t>
            </a:r>
          </a:p>
          <a:p>
            <a:pPr marL="457200" lvl="0" indent="0" rtl="0">
              <a:buClr>
                <a:srgbClr val="000000"/>
              </a:buClr>
              <a:buSzPct val="45833"/>
              <a:buFont typeface="Arial"/>
              <a:buNone/>
            </a:pPr>
            <a:r>
              <a:rPr lang="en" sz="2400" dirty="0"/>
              <a:t>a. an element</a:t>
            </a:r>
          </a:p>
          <a:p>
            <a:pPr marL="457200" lvl="0" indent="0" rtl="0">
              <a:buClr>
                <a:srgbClr val="000000"/>
              </a:buClr>
              <a:buSzPct val="45833"/>
              <a:buFont typeface="Arial"/>
              <a:buNone/>
            </a:pPr>
            <a:r>
              <a:rPr lang="en" sz="2400" dirty="0"/>
              <a:t>b. an index</a:t>
            </a:r>
          </a:p>
          <a:p>
            <a:pPr marL="457200" lvl="0" indent="0" rtl="0">
              <a:buClr>
                <a:srgbClr val="000000"/>
              </a:buClr>
              <a:buSzPct val="45833"/>
              <a:buFont typeface="Arial"/>
              <a:buNone/>
            </a:pPr>
            <a:r>
              <a:rPr lang="en" sz="2400"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1892794015"/>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20" name="Shape 220"/>
          <p:cNvSpPr txBox="1">
            <a:spLocks noGrp="1"/>
          </p:cNvSpPr>
          <p:nvPr>
            <p:ph idx="1"/>
          </p:nvPr>
        </p:nvSpPr>
        <p:spPr>
          <a:prstGeom prst="rect">
            <a:avLst/>
          </a:prstGeom>
        </p:spPr>
        <p:txBody>
          <a:bodyPr lIns="91425" tIns="91425" rIns="91425" bIns="91425" anchor="t" anchorCtr="0">
            <a:noAutofit/>
          </a:bodyPr>
          <a:lstStyle/>
          <a:p>
            <a:pPr marL="457200" lvl="0" indent="0" rtl="0">
              <a:buClr>
                <a:srgbClr val="000000"/>
              </a:buClr>
              <a:buSzPct val="61111"/>
              <a:buFont typeface="Arial"/>
              <a:buNone/>
            </a:pPr>
            <a:r>
              <a:rPr lang="en" sz="1800" dirty="0">
                <a:latin typeface="Courier New"/>
                <a:ea typeface="Courier New"/>
                <a:cs typeface="Courier New"/>
                <a:sym typeface="Courier New"/>
              </a:rPr>
              <a:t>ages = {}</a:t>
            </a:r>
          </a:p>
          <a:p>
            <a:pPr marL="457200" lvl="0" indent="0" rtl="0">
              <a:buClr>
                <a:srgbClr val="000000"/>
              </a:buClr>
              <a:buSzPct val="61111"/>
              <a:buFont typeface="Arial"/>
              <a:buNone/>
            </a:pPr>
            <a:r>
              <a:rPr lang="en" sz="1800" dirty="0">
                <a:latin typeface="Courier New"/>
                <a:ea typeface="Courier New"/>
                <a:cs typeface="Courier New"/>
                <a:sym typeface="Courier New"/>
              </a:rPr>
              <a:t>ages["Joe"] = 35</a:t>
            </a:r>
          </a:p>
          <a:p>
            <a:pPr marL="457200" lvl="0" indent="0" rtl="0">
              <a:buClr>
                <a:srgbClr val="000000"/>
              </a:buClr>
              <a:buSzPct val="61111"/>
              <a:buFont typeface="Arial"/>
              <a:buNone/>
            </a:pPr>
            <a:r>
              <a:rPr lang="en" sz="1800" dirty="0">
                <a:latin typeface="Courier New"/>
                <a:ea typeface="Courier New"/>
                <a:cs typeface="Courier New"/>
                <a:sym typeface="Courier New"/>
              </a:rPr>
              <a:t>ages["Sally"] = 36</a:t>
            </a:r>
          </a:p>
          <a:p>
            <a:pPr marL="457200" lvl="0" indent="0" rtl="0">
              <a:buClr>
                <a:srgbClr val="000000"/>
              </a:buClr>
              <a:buSzPct val="61111"/>
              <a:buFont typeface="Arial"/>
              <a:buNone/>
            </a:pPr>
            <a:r>
              <a:rPr lang="en" sz="1800" dirty="0">
                <a:latin typeface="Courier New"/>
                <a:ea typeface="Courier New"/>
                <a:cs typeface="Courier New"/>
                <a:sym typeface="Courier New"/>
              </a:rPr>
              <a:t>ages["George"]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35 is most accurately referred to as...</a:t>
            </a:r>
          </a:p>
          <a:p>
            <a:pPr marL="457200" lvl="0" indent="0" rtl="0">
              <a:buClr>
                <a:srgbClr val="000000"/>
              </a:buClr>
              <a:buSzPct val="45833"/>
              <a:buFont typeface="Arial"/>
              <a:buNone/>
            </a:pPr>
            <a:r>
              <a:rPr lang="en" sz="2400" dirty="0"/>
              <a:t>a. an element</a:t>
            </a:r>
          </a:p>
          <a:p>
            <a:pPr marL="457200" lvl="0" indent="0" rtl="0">
              <a:buClr>
                <a:srgbClr val="000000"/>
              </a:buClr>
              <a:buSzPct val="45833"/>
              <a:buFont typeface="Arial"/>
              <a:buNone/>
            </a:pPr>
            <a:r>
              <a:rPr lang="en" sz="2400" dirty="0"/>
              <a:t>b. an index</a:t>
            </a:r>
          </a:p>
          <a:p>
            <a:pPr marL="457200" lvl="0" indent="0" rtl="0">
              <a:buClr>
                <a:srgbClr val="000000"/>
              </a:buClr>
              <a:buSzPct val="45833"/>
              <a:buFont typeface="Arial"/>
              <a:buNone/>
            </a:pPr>
            <a:r>
              <a:rPr lang="en" sz="2400" dirty="0"/>
              <a:t>c. a key</a:t>
            </a:r>
          </a:p>
          <a:p>
            <a:pPr marL="457200" lvl="0" indent="0">
              <a:buClr>
                <a:srgbClr val="000000"/>
              </a:buClr>
              <a:buSzPct val="45833"/>
              <a:buFont typeface="Arial"/>
              <a:buNone/>
            </a:pPr>
            <a:r>
              <a:rPr lang="en" sz="2400" b="1" u="sng" dirty="0"/>
              <a:t>d. a value</a:t>
            </a:r>
          </a:p>
        </p:txBody>
      </p:sp>
      <p:sp>
        <p:nvSpPr>
          <p:cNvPr id="221" name="Shape 221"/>
          <p:cNvSpPr txBox="1"/>
          <p:nvPr/>
        </p:nvSpPr>
        <p:spPr>
          <a:xfrm>
            <a:off x="5029200" y="5912400"/>
            <a:ext cx="3657600" cy="6555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a:buNone/>
            </a:pPr>
            <a:r>
              <a:rPr lang="en" dirty="0"/>
              <a:t>"an element" is OK too, but value is the more common terminology</a:t>
            </a:r>
          </a:p>
        </p:txBody>
      </p:sp>
    </p:spTree>
    <p:extLst>
      <p:ext uri="{BB962C8B-B14F-4D97-AF65-F5344CB8AC3E}">
        <p14:creationId xmlns:p14="http://schemas.microsoft.com/office/powerpoint/2010/main" val="726338846"/>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27" name="Shape 227"/>
          <p:cNvSpPr txBox="1">
            <a:spLocks noGrp="1"/>
          </p:cNvSpPr>
          <p:nvPr>
            <p:ph idx="1"/>
          </p:nvPr>
        </p:nvSpPr>
        <p:spPr>
          <a:prstGeom prst="rect">
            <a:avLst/>
          </a:prstGeom>
        </p:spPr>
        <p:txBody>
          <a:bodyPr lIns="91425" tIns="91425" rIns="91425" bIns="91425" anchor="t" anchorCtr="0">
            <a:noAutofit/>
          </a:bodyPr>
          <a:lstStyle/>
          <a:p>
            <a:pPr marL="457200" lvl="0" indent="0" rtl="0">
              <a:buClr>
                <a:srgbClr val="000000"/>
              </a:buClr>
              <a:buSzPct val="61111"/>
              <a:buFont typeface="Arial"/>
              <a:buNone/>
            </a:pPr>
            <a:r>
              <a:rPr lang="en" sz="1800" dirty="0">
                <a:latin typeface="Courier New"/>
                <a:ea typeface="Courier New"/>
                <a:cs typeface="Courier New"/>
                <a:sym typeface="Courier New"/>
              </a:rPr>
              <a:t>ages = []     </a:t>
            </a:r>
            <a:r>
              <a:rPr lang="en" sz="1800" i="1" dirty="0">
                <a:solidFill>
                  <a:schemeClr val="accent3">
                    <a:lumMod val="75000"/>
                  </a:schemeClr>
                </a:solidFill>
                <a:latin typeface="Courier New"/>
                <a:ea typeface="Courier New"/>
                <a:cs typeface="Courier New"/>
                <a:sym typeface="Courier New"/>
              </a:rPr>
              <a:t>#this is a list</a:t>
            </a:r>
          </a:p>
          <a:p>
            <a:pPr marL="457200" lvl="0" indent="0" rtl="0">
              <a:buClr>
                <a:srgbClr val="000000"/>
              </a:buClr>
              <a:buSzPct val="61111"/>
              <a:buFont typeface="Arial"/>
              <a:buNone/>
            </a:pPr>
            <a:r>
              <a:rPr lang="en" sz="1800" dirty="0">
                <a:latin typeface="Courier New"/>
                <a:ea typeface="Courier New"/>
                <a:cs typeface="Courier New"/>
                <a:sym typeface="Courier New"/>
              </a:rPr>
              <a:t>ages[0] = 35</a:t>
            </a:r>
          </a:p>
          <a:p>
            <a:pPr marL="457200" lvl="0" indent="0" rtl="0">
              <a:buClr>
                <a:srgbClr val="000000"/>
              </a:buClr>
              <a:buSzPct val="61111"/>
              <a:buFont typeface="Arial"/>
              <a:buNone/>
            </a:pPr>
            <a:r>
              <a:rPr lang="en" sz="1800" dirty="0">
                <a:latin typeface="Courier New"/>
                <a:ea typeface="Courier New"/>
                <a:cs typeface="Courier New"/>
                <a:sym typeface="Courier New"/>
              </a:rPr>
              <a:t>ages[1] = 36</a:t>
            </a:r>
          </a:p>
          <a:p>
            <a:pPr marL="457200" lvl="0" indent="0" rtl="0">
              <a:buClr>
                <a:srgbClr val="000000"/>
              </a:buClr>
              <a:buSzPct val="61111"/>
              <a:buFont typeface="Arial"/>
              <a:buNone/>
            </a:pPr>
            <a:r>
              <a:rPr lang="en" sz="1800" dirty="0">
                <a:latin typeface="Courier New"/>
                <a:ea typeface="Courier New"/>
                <a:cs typeface="Courier New"/>
                <a:sym typeface="Courier New"/>
              </a:rPr>
              <a:t>ages[2]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0 is most accurately referred to as...</a:t>
            </a:r>
          </a:p>
          <a:p>
            <a:pPr marL="457200" lvl="0" indent="0" rtl="0">
              <a:buClr>
                <a:srgbClr val="000000"/>
              </a:buClr>
              <a:buSzPct val="45833"/>
              <a:buFont typeface="Arial"/>
              <a:buNone/>
            </a:pPr>
            <a:r>
              <a:rPr lang="en" sz="2400" dirty="0"/>
              <a:t>a. an element</a:t>
            </a:r>
          </a:p>
          <a:p>
            <a:pPr marL="457200" lvl="0" indent="0" rtl="0">
              <a:buClr>
                <a:srgbClr val="000000"/>
              </a:buClr>
              <a:buSzPct val="45833"/>
              <a:buFont typeface="Arial"/>
              <a:buNone/>
            </a:pPr>
            <a:r>
              <a:rPr lang="en" sz="2400" dirty="0"/>
              <a:t>b. an index</a:t>
            </a:r>
          </a:p>
          <a:p>
            <a:pPr marL="457200" lvl="0" indent="0" rtl="0">
              <a:buClr>
                <a:srgbClr val="000000"/>
              </a:buClr>
              <a:buSzPct val="45833"/>
              <a:buFont typeface="Arial"/>
              <a:buNone/>
            </a:pPr>
            <a:r>
              <a:rPr lang="en" sz="2400"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3865785540"/>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writing</a:t>
            </a:r>
          </a:p>
        </p:txBody>
      </p:sp>
      <p:sp>
        <p:nvSpPr>
          <p:cNvPr id="3" name="Content Placeholder 2"/>
          <p:cNvSpPr>
            <a:spLocks noGrp="1"/>
          </p:cNvSpPr>
          <p:nvPr>
            <p:ph idx="1"/>
          </p:nvPr>
        </p:nvSpPr>
        <p:spPr/>
        <p:txBody>
          <a:bodyPr/>
          <a:lstStyle/>
          <a:p>
            <a:pPr marL="0" indent="0">
              <a:buNone/>
            </a:pPr>
            <a:r>
              <a:rPr lang="en-US" dirty="0"/>
              <a:t>Opening an output file is almost identical to input, with a small difference:</a:t>
            </a:r>
          </a:p>
          <a:p>
            <a:pPr marL="0" indent="0">
              <a:buNone/>
            </a:pPr>
            <a:r>
              <a:rPr lang="en-US" sz="2800" i="1" dirty="0">
                <a:latin typeface="Courier New" pitchFamily="49" charset="0"/>
                <a:cs typeface="Courier New" pitchFamily="49" charset="0"/>
              </a:rPr>
              <a:t>	</a:t>
            </a:r>
          </a:p>
          <a:p>
            <a:pPr marL="0" indent="0" algn="ctr">
              <a:buNone/>
            </a:pPr>
            <a:r>
              <a:rPr lang="en-US" sz="2800" i="1" dirty="0" err="1">
                <a:latin typeface="Courier New" pitchFamily="49" charset="0"/>
                <a:cs typeface="Courier New" pitchFamily="49" charset="0"/>
              </a:rPr>
              <a:t>var</a:t>
            </a:r>
            <a:r>
              <a:rPr lang="en-US" sz="2800" dirty="0">
                <a:latin typeface="Courier New" pitchFamily="49" charset="0"/>
                <a:cs typeface="Courier New" pitchFamily="49" charset="0"/>
              </a:rPr>
              <a:t> = open(</a:t>
            </a:r>
            <a:r>
              <a:rPr lang="en-US" sz="2800" i="1" dirty="0" err="1">
                <a:latin typeface="Courier New" pitchFamily="49" charset="0"/>
                <a:cs typeface="Courier New" pitchFamily="49" charset="0"/>
              </a:rPr>
              <a:t>fileName</a:t>
            </a:r>
            <a:r>
              <a:rPr lang="en-US" sz="2800" dirty="0">
                <a:latin typeface="Courier New" pitchFamily="49" charset="0"/>
                <a:cs typeface="Courier New" pitchFamily="49" charset="0"/>
              </a:rPr>
              <a:t>, </a:t>
            </a:r>
            <a:r>
              <a:rPr lang="en-US" sz="2800" b="1" dirty="0">
                <a:solidFill>
                  <a:srgbClr val="FF0000"/>
                </a:solidFill>
                <a:latin typeface="Courier New" pitchFamily="49" charset="0"/>
                <a:cs typeface="Courier New" pitchFamily="49" charset="0"/>
              </a:rPr>
              <a:t>'w'</a:t>
            </a:r>
            <a:r>
              <a:rPr lang="en-US" sz="2800" dirty="0">
                <a:latin typeface="Courier New" pitchFamily="49" charset="0"/>
                <a:cs typeface="Courier New" pitchFamily="49" charset="0"/>
              </a:rPr>
              <a:t>)</a:t>
            </a:r>
          </a:p>
          <a:p>
            <a:pPr marL="0" indent="0">
              <a:buNone/>
            </a:pPr>
            <a:endParaRPr lang="en-US" sz="2800" dirty="0">
              <a:latin typeface="Courier New" pitchFamily="49" charset="0"/>
              <a:cs typeface="Courier New" pitchFamily="49" charset="0"/>
            </a:endParaRPr>
          </a:p>
          <a:p>
            <a:pPr marL="0" indent="0">
              <a:buNone/>
            </a:pPr>
            <a:r>
              <a:rPr lang="en-US" sz="2800" dirty="0">
                <a:cs typeface="Courier New" pitchFamily="49" charset="0"/>
              </a:rPr>
              <a:t>Example:</a:t>
            </a:r>
          </a:p>
          <a:p>
            <a:pPr marL="0" indent="0">
              <a:buNone/>
            </a:pPr>
            <a:r>
              <a:rPr lang="en-US" sz="2800" dirty="0">
                <a:latin typeface="Courier New" pitchFamily="49" charset="0"/>
                <a:cs typeface="Courier New" pitchFamily="49" charset="0"/>
              </a:rPr>
              <a:t>	</a:t>
            </a:r>
            <a:r>
              <a:rPr lang="en-US" sz="2400" dirty="0" err="1">
                <a:latin typeface="Courier New" pitchFamily="49" charset="0"/>
                <a:cs typeface="Courier New" pitchFamily="49" charset="0"/>
              </a:rPr>
              <a:t>outFile</a:t>
            </a:r>
            <a:r>
              <a:rPr lang="en-US" sz="2400" dirty="0">
                <a:latin typeface="Courier New" pitchFamily="49" charset="0"/>
                <a:cs typeface="Courier New" pitchFamily="49" charset="0"/>
              </a:rPr>
              <a:t> = open("seqs.txt", 'w')</a:t>
            </a:r>
          </a:p>
        </p:txBody>
      </p:sp>
    </p:spTree>
    <p:extLst>
      <p:ext uri="{BB962C8B-B14F-4D97-AF65-F5344CB8AC3E}">
        <p14:creationId xmlns:p14="http://schemas.microsoft.com/office/powerpoint/2010/main" val="3295216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33" name="Shape 233"/>
          <p:cNvSpPr txBox="1">
            <a:spLocks noGrp="1"/>
          </p:cNvSpPr>
          <p:nvPr>
            <p:ph idx="1"/>
          </p:nvPr>
        </p:nvSpPr>
        <p:spPr>
          <a:prstGeom prst="rect">
            <a:avLst/>
          </a:prstGeom>
        </p:spPr>
        <p:txBody>
          <a:bodyPr lIns="91425" tIns="91425" rIns="91425" bIns="91425" anchor="t" anchorCtr="0">
            <a:noAutofit/>
          </a:bodyPr>
          <a:lstStyle/>
          <a:p>
            <a:pPr marL="457200" lvl="0" indent="0">
              <a:buClr>
                <a:srgbClr val="000000"/>
              </a:buClr>
              <a:buSzPct val="61111"/>
              <a:buNone/>
            </a:pPr>
            <a:r>
              <a:rPr lang="en" sz="1800" dirty="0">
                <a:latin typeface="Courier New"/>
                <a:ea typeface="Courier New"/>
                <a:cs typeface="Courier New"/>
                <a:sym typeface="Courier New"/>
              </a:rPr>
              <a:t>ages = []     </a:t>
            </a:r>
            <a:r>
              <a:rPr lang="en" sz="1800" i="1" dirty="0">
                <a:solidFill>
                  <a:schemeClr val="accent3">
                    <a:lumMod val="75000"/>
                  </a:schemeClr>
                </a:solidFill>
                <a:latin typeface="Courier New"/>
                <a:ea typeface="Courier New"/>
                <a:cs typeface="Courier New"/>
                <a:sym typeface="Courier New"/>
              </a:rPr>
              <a:t>#this is a list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ages[0] = 35</a:t>
            </a:r>
          </a:p>
          <a:p>
            <a:pPr marL="457200" lvl="0" indent="0" rtl="0">
              <a:buClr>
                <a:srgbClr val="000000"/>
              </a:buClr>
              <a:buSzPct val="61111"/>
              <a:buFont typeface="Arial"/>
              <a:buNone/>
            </a:pPr>
            <a:r>
              <a:rPr lang="en" sz="1800" dirty="0">
                <a:latin typeface="Courier New"/>
                <a:ea typeface="Courier New"/>
                <a:cs typeface="Courier New"/>
                <a:sym typeface="Courier New"/>
              </a:rPr>
              <a:t>ages[1] = 36</a:t>
            </a:r>
          </a:p>
          <a:p>
            <a:pPr marL="457200" lvl="0" indent="0" rtl="0">
              <a:buClr>
                <a:srgbClr val="000000"/>
              </a:buClr>
              <a:buSzPct val="61111"/>
              <a:buFont typeface="Arial"/>
              <a:buNone/>
            </a:pPr>
            <a:r>
              <a:rPr lang="en" sz="1800" dirty="0">
                <a:latin typeface="Courier New"/>
                <a:ea typeface="Courier New"/>
                <a:cs typeface="Courier New"/>
                <a:sym typeface="Courier New"/>
              </a:rPr>
              <a:t>ages[2]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0 is most accurately referred to as...</a:t>
            </a:r>
          </a:p>
          <a:p>
            <a:pPr marL="457200" lvl="0" indent="0" rtl="0">
              <a:buClr>
                <a:srgbClr val="000000"/>
              </a:buClr>
              <a:buSzPct val="45833"/>
              <a:buFont typeface="Arial"/>
              <a:buNone/>
            </a:pPr>
            <a:r>
              <a:rPr lang="en" sz="2400" dirty="0"/>
              <a:t>a. an element</a:t>
            </a:r>
          </a:p>
          <a:p>
            <a:pPr marL="457200" lvl="0" indent="0" rtl="0">
              <a:buClr>
                <a:srgbClr val="000000"/>
              </a:buClr>
              <a:buSzPct val="45833"/>
              <a:buFont typeface="Arial"/>
              <a:buNone/>
            </a:pPr>
            <a:r>
              <a:rPr lang="en" sz="2400" b="1" u="sng" dirty="0"/>
              <a:t>b. an index</a:t>
            </a:r>
          </a:p>
          <a:p>
            <a:pPr marL="457200" lvl="0" indent="0" rtl="0">
              <a:buClr>
                <a:srgbClr val="000000"/>
              </a:buClr>
              <a:buSzPct val="45833"/>
              <a:buFont typeface="Arial"/>
              <a:buNone/>
            </a:pPr>
            <a:r>
              <a:rPr lang="en" sz="2400"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2911310288"/>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39" name="Shape 239"/>
          <p:cNvSpPr txBox="1">
            <a:spLocks noGrp="1"/>
          </p:cNvSpPr>
          <p:nvPr>
            <p:ph idx="1"/>
          </p:nvPr>
        </p:nvSpPr>
        <p:spPr>
          <a:prstGeom prst="rect">
            <a:avLst/>
          </a:prstGeom>
        </p:spPr>
        <p:txBody>
          <a:bodyPr lIns="91425" tIns="91425" rIns="91425" bIns="91425" anchor="t" anchorCtr="0">
            <a:noAutofit/>
          </a:bodyPr>
          <a:lstStyle/>
          <a:p>
            <a:pPr marL="457200" lvl="0" indent="0">
              <a:buClr>
                <a:srgbClr val="000000"/>
              </a:buClr>
              <a:buSzPct val="61111"/>
              <a:buNone/>
            </a:pPr>
            <a:r>
              <a:rPr lang="en" sz="1800" dirty="0">
                <a:latin typeface="Courier New"/>
                <a:ea typeface="Courier New"/>
                <a:cs typeface="Courier New"/>
                <a:sym typeface="Courier New"/>
              </a:rPr>
              <a:t>ages = []     </a:t>
            </a:r>
            <a:r>
              <a:rPr lang="en" sz="1800" i="1" dirty="0">
                <a:solidFill>
                  <a:schemeClr val="accent3">
                    <a:lumMod val="75000"/>
                  </a:schemeClr>
                </a:solidFill>
                <a:latin typeface="Courier New"/>
                <a:ea typeface="Courier New"/>
                <a:cs typeface="Courier New"/>
                <a:sym typeface="Courier New"/>
              </a:rPr>
              <a:t>#this is a list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ages[0] = 35</a:t>
            </a:r>
          </a:p>
          <a:p>
            <a:pPr marL="457200" lvl="0" indent="0" rtl="0">
              <a:buClr>
                <a:srgbClr val="000000"/>
              </a:buClr>
              <a:buSzPct val="61111"/>
              <a:buFont typeface="Arial"/>
              <a:buNone/>
            </a:pPr>
            <a:r>
              <a:rPr lang="en" sz="1800" dirty="0">
                <a:latin typeface="Courier New"/>
                <a:ea typeface="Courier New"/>
                <a:cs typeface="Courier New"/>
                <a:sym typeface="Courier New"/>
              </a:rPr>
              <a:t>ages[1] = 36</a:t>
            </a:r>
          </a:p>
          <a:p>
            <a:pPr marL="457200" lvl="0" indent="0" rtl="0">
              <a:buClr>
                <a:srgbClr val="000000"/>
              </a:buClr>
              <a:buSzPct val="61111"/>
              <a:buFont typeface="Arial"/>
              <a:buNone/>
            </a:pPr>
            <a:r>
              <a:rPr lang="en" sz="1800" dirty="0">
                <a:latin typeface="Courier New"/>
                <a:ea typeface="Courier New"/>
                <a:cs typeface="Courier New"/>
                <a:sym typeface="Courier New"/>
              </a:rPr>
              <a:t>ages[2]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39 is most accurately referred to as...</a:t>
            </a:r>
          </a:p>
          <a:p>
            <a:pPr marL="457200" lvl="0" indent="0" rtl="0">
              <a:buClr>
                <a:srgbClr val="000000"/>
              </a:buClr>
              <a:buSzPct val="45833"/>
              <a:buFont typeface="Arial"/>
              <a:buNone/>
            </a:pPr>
            <a:r>
              <a:rPr lang="en" sz="2400" dirty="0"/>
              <a:t>a. an element</a:t>
            </a:r>
          </a:p>
          <a:p>
            <a:pPr marL="457200" lvl="0" indent="0" rtl="0">
              <a:buClr>
                <a:srgbClr val="000000"/>
              </a:buClr>
              <a:buSzPct val="45833"/>
              <a:buFont typeface="Arial"/>
              <a:buNone/>
            </a:pPr>
            <a:r>
              <a:rPr lang="en" sz="2400" dirty="0"/>
              <a:t>b. an index</a:t>
            </a:r>
          </a:p>
          <a:p>
            <a:pPr marL="457200" lvl="0" indent="0" rtl="0">
              <a:buClr>
                <a:srgbClr val="000000"/>
              </a:buClr>
              <a:buSzPct val="45833"/>
              <a:buFont typeface="Arial"/>
              <a:buNone/>
            </a:pPr>
            <a:r>
              <a:rPr lang="en" sz="2400"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2397226830"/>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Terminology quiz</a:t>
            </a:r>
          </a:p>
        </p:txBody>
      </p:sp>
      <p:sp>
        <p:nvSpPr>
          <p:cNvPr id="245" name="Shape 245"/>
          <p:cNvSpPr txBox="1">
            <a:spLocks noGrp="1"/>
          </p:cNvSpPr>
          <p:nvPr>
            <p:ph idx="1"/>
          </p:nvPr>
        </p:nvSpPr>
        <p:spPr>
          <a:prstGeom prst="rect">
            <a:avLst/>
          </a:prstGeom>
        </p:spPr>
        <p:txBody>
          <a:bodyPr lIns="91425" tIns="91425" rIns="91425" bIns="91425" anchor="t" anchorCtr="0">
            <a:noAutofit/>
          </a:bodyPr>
          <a:lstStyle/>
          <a:p>
            <a:pPr marL="457200" lvl="0" indent="0">
              <a:buClr>
                <a:srgbClr val="000000"/>
              </a:buClr>
              <a:buSzPct val="61111"/>
              <a:buNone/>
            </a:pPr>
            <a:r>
              <a:rPr lang="en" sz="1800" dirty="0">
                <a:latin typeface="Courier New"/>
                <a:ea typeface="Courier New"/>
                <a:cs typeface="Courier New"/>
                <a:sym typeface="Courier New"/>
              </a:rPr>
              <a:t>ages = []     </a:t>
            </a:r>
            <a:r>
              <a:rPr lang="en" sz="1800" i="1" dirty="0">
                <a:solidFill>
                  <a:schemeClr val="accent3">
                    <a:lumMod val="75000"/>
                  </a:schemeClr>
                </a:solidFill>
                <a:latin typeface="Courier New"/>
                <a:ea typeface="Courier New"/>
                <a:cs typeface="Courier New"/>
                <a:sym typeface="Courier New"/>
              </a:rPr>
              <a:t>#this is a list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ages[0] = 35</a:t>
            </a:r>
          </a:p>
          <a:p>
            <a:pPr marL="457200" lvl="0" indent="0" rtl="0">
              <a:buClr>
                <a:srgbClr val="000000"/>
              </a:buClr>
              <a:buSzPct val="61111"/>
              <a:buFont typeface="Arial"/>
              <a:buNone/>
            </a:pPr>
            <a:r>
              <a:rPr lang="en" sz="1800" dirty="0">
                <a:latin typeface="Courier New"/>
                <a:ea typeface="Courier New"/>
                <a:cs typeface="Courier New"/>
                <a:sym typeface="Courier New"/>
              </a:rPr>
              <a:t>ages[1] = 36</a:t>
            </a:r>
          </a:p>
          <a:p>
            <a:pPr marL="457200" lvl="0" indent="0" rtl="0">
              <a:buClr>
                <a:srgbClr val="000000"/>
              </a:buClr>
              <a:buSzPct val="61111"/>
              <a:buFont typeface="Arial"/>
              <a:buNone/>
            </a:pPr>
            <a:r>
              <a:rPr lang="en" sz="1800" dirty="0">
                <a:latin typeface="Courier New"/>
                <a:ea typeface="Courier New"/>
                <a:cs typeface="Courier New"/>
                <a:sym typeface="Courier New"/>
              </a:rPr>
              <a:t>ages[2] = 39</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39 is most accurately referred to as...</a:t>
            </a:r>
          </a:p>
          <a:p>
            <a:pPr marL="457200" lvl="0" indent="0" rtl="0">
              <a:buClr>
                <a:srgbClr val="000000"/>
              </a:buClr>
              <a:buSzPct val="45833"/>
              <a:buFont typeface="Arial"/>
              <a:buNone/>
            </a:pPr>
            <a:r>
              <a:rPr lang="en" sz="2400" b="1" u="sng" dirty="0"/>
              <a:t>a. an element</a:t>
            </a:r>
          </a:p>
          <a:p>
            <a:pPr marL="457200" lvl="0" indent="0" rtl="0">
              <a:buClr>
                <a:srgbClr val="000000"/>
              </a:buClr>
              <a:buSzPct val="45833"/>
              <a:buFont typeface="Arial"/>
              <a:buNone/>
            </a:pPr>
            <a:r>
              <a:rPr lang="en" sz="2400" dirty="0"/>
              <a:t>b. an index</a:t>
            </a:r>
          </a:p>
          <a:p>
            <a:pPr marL="457200" lvl="0" indent="0" rtl="0">
              <a:buClr>
                <a:srgbClr val="000000"/>
              </a:buClr>
              <a:buSzPct val="45833"/>
              <a:buFont typeface="Arial"/>
              <a:buNone/>
            </a:pPr>
            <a:r>
              <a:rPr lang="en" sz="2400" dirty="0"/>
              <a:t>c. a key</a:t>
            </a:r>
          </a:p>
          <a:p>
            <a:pPr marL="457200" lvl="0" indent="0">
              <a:buClr>
                <a:srgbClr val="000000"/>
              </a:buClr>
              <a:buSzPct val="45833"/>
              <a:buFont typeface="Arial"/>
              <a:buNone/>
            </a:pPr>
            <a:r>
              <a:rPr lang="en" sz="2400" dirty="0"/>
              <a:t>d. a value</a:t>
            </a:r>
          </a:p>
        </p:txBody>
      </p:sp>
    </p:spTree>
    <p:extLst>
      <p:ext uri="{BB962C8B-B14F-4D97-AF65-F5344CB8AC3E}">
        <p14:creationId xmlns:p14="http://schemas.microsoft.com/office/powerpoint/2010/main" val="2287298445"/>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
        <p:nvSpPr>
          <p:cNvPr id="5" name="Subtitle 4"/>
          <p:cNvSpPr>
            <a:spLocks noGrp="1"/>
          </p:cNvSpPr>
          <p:nvPr>
            <p:ph type="subTitle" idx="1"/>
          </p:nvPr>
        </p:nvSpPr>
        <p:spPr/>
        <p:txBody>
          <a:bodyPr>
            <a:normAutofit/>
          </a:bodyPr>
          <a:lstStyle/>
          <a:p>
            <a:r>
              <a:rPr lang="en-US" sz="2400" dirty="0"/>
              <a:t>A longer example, with graphing!</a:t>
            </a:r>
          </a:p>
        </p:txBody>
      </p:sp>
    </p:spTree>
    <p:extLst>
      <p:ext uri="{BB962C8B-B14F-4D97-AF65-F5344CB8AC3E}">
        <p14:creationId xmlns:p14="http://schemas.microsoft.com/office/powerpoint/2010/main" val="3653634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prstGeom prst="rect">
            <a:avLst/>
          </a:prstGeom>
        </p:spPr>
        <p:txBody>
          <a:bodyPr lIns="91425" tIns="91425" rIns="91425" bIns="91425" anchor="b" anchorCtr="0">
            <a:noAutofit/>
          </a:bodyPr>
          <a:lstStyle/>
          <a:p>
            <a:pPr>
              <a:buNone/>
            </a:pPr>
            <a:r>
              <a:rPr lang="en" dirty="0"/>
              <a:t>Why use a dictionary?</a:t>
            </a:r>
          </a:p>
        </p:txBody>
      </p:sp>
      <p:sp>
        <p:nvSpPr>
          <p:cNvPr id="251" name="Shape 251"/>
          <p:cNvSpPr txBox="1">
            <a:spLocks noGrp="1"/>
          </p:cNvSpPr>
          <p:nvPr>
            <p:ph idx="1"/>
          </p:nvPr>
        </p:nvSpPr>
        <p:spPr>
          <a:xfrm>
            <a:off x="914400" y="1600200"/>
            <a:ext cx="7315200" cy="4525963"/>
          </a:xfrm>
          <a:prstGeom prst="rect">
            <a:avLst/>
          </a:prstGeom>
        </p:spPr>
        <p:txBody>
          <a:bodyPr lIns="91425" tIns="91425" rIns="91425" bIns="91425" anchor="t" anchorCtr="0">
            <a:noAutofit/>
          </a:bodyPr>
          <a:lstStyle/>
          <a:p>
            <a:pPr marL="0" indent="0" algn="ctr">
              <a:buNone/>
            </a:pPr>
            <a:endParaRPr lang="en" dirty="0"/>
          </a:p>
          <a:p>
            <a:pPr marL="0" indent="0" algn="ctr">
              <a:buNone/>
            </a:pPr>
            <a:r>
              <a:rPr lang="en" dirty="0"/>
              <a:t>Technically, anything you can do with a dictionary you could also just do with a list instead. But dictionaries make coding certain tasks much easier.</a:t>
            </a:r>
          </a:p>
        </p:txBody>
      </p:sp>
    </p:spTree>
    <p:extLst>
      <p:ext uri="{BB962C8B-B14F-4D97-AF65-F5344CB8AC3E}">
        <p14:creationId xmlns:p14="http://schemas.microsoft.com/office/powerpoint/2010/main" val="2353436976"/>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lIns="91425" tIns="91425" rIns="91425" bIns="91425" anchor="b" anchorCtr="0">
            <a:noAutofit/>
          </a:bodyPr>
          <a:lstStyle/>
          <a:p>
            <a:pPr>
              <a:buNone/>
            </a:pPr>
            <a:r>
              <a:rPr lang="en"/>
              <a:t>Example: matching across files</a:t>
            </a:r>
          </a:p>
        </p:txBody>
      </p:sp>
      <p:sp>
        <p:nvSpPr>
          <p:cNvPr id="257" name="Shape 257"/>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400" dirty="0"/>
              <a:t>One problem I encounter a lot is where I have two files with different information about a transcript, and I need to integrate the info.</a:t>
            </a:r>
          </a:p>
          <a:p>
            <a:endParaRPr lang="en" sz="2400" dirty="0"/>
          </a:p>
          <a:p>
            <a:pPr lvl="0" rtl="0">
              <a:buNone/>
            </a:pPr>
            <a:r>
              <a:rPr lang="en" sz="2400" b="1" i="1" dirty="0"/>
              <a:t>REAL LIFE SITUATION (!!)</a:t>
            </a:r>
          </a:p>
          <a:p>
            <a:pPr marL="0" indent="0">
              <a:buNone/>
            </a:pPr>
            <a:r>
              <a:rPr lang="en" sz="1800" dirty="0"/>
              <a:t>I have a file with transcript ids and translation start sites. I need to normalize these start positions by transcript length so that I can graph the distribution of start sites across all transcripts in my dataset. To do this, I need to divide the start site position by the full length of the transcript. Unfortunately, I have transcript lengths stored in a separate file, so I need to </a:t>
            </a:r>
            <a:r>
              <a:rPr lang="en" sz="1800" b="1" dirty="0"/>
              <a:t>match up start sites with their full transcript lengths.</a:t>
            </a:r>
          </a:p>
        </p:txBody>
      </p:sp>
      <p:grpSp>
        <p:nvGrpSpPr>
          <p:cNvPr id="258" name="Shape 258"/>
          <p:cNvGrpSpPr/>
          <p:nvPr/>
        </p:nvGrpSpPr>
        <p:grpSpPr>
          <a:xfrm>
            <a:off x="342603" y="5518800"/>
            <a:ext cx="8083722" cy="1154400"/>
            <a:chOff x="342603" y="5518800"/>
            <a:chExt cx="8083722" cy="1154400"/>
          </a:xfrm>
        </p:grpSpPr>
        <p:cxnSp>
          <p:nvCxnSpPr>
            <p:cNvPr id="259" name="Shape 259"/>
            <p:cNvCxnSpPr/>
            <p:nvPr/>
          </p:nvCxnSpPr>
          <p:spPr>
            <a:xfrm>
              <a:off x="1272000" y="6032625"/>
              <a:ext cx="6600000" cy="0"/>
            </a:xfrm>
            <a:prstGeom prst="straightConnector1">
              <a:avLst/>
            </a:prstGeom>
            <a:noFill/>
            <a:ln w="19050" cap="flat">
              <a:solidFill>
                <a:schemeClr val="dk2"/>
              </a:solidFill>
              <a:prstDash val="solid"/>
              <a:round/>
              <a:headEnd type="oval" w="lg" len="lg"/>
              <a:tailEnd type="oval" w="lg" len="lg"/>
            </a:ln>
          </p:spPr>
        </p:cxnSp>
        <p:sp>
          <p:nvSpPr>
            <p:cNvPr id="260" name="Shape 260"/>
            <p:cNvSpPr txBox="1"/>
            <p:nvPr/>
          </p:nvSpPr>
          <p:spPr>
            <a:xfrm>
              <a:off x="1134001" y="6049250"/>
              <a:ext cx="466199" cy="457200"/>
            </a:xfrm>
            <a:prstGeom prst="rect">
              <a:avLst/>
            </a:prstGeom>
            <a:noFill/>
          </p:spPr>
          <p:txBody>
            <a:bodyPr lIns="91425" tIns="91425" rIns="91425" bIns="91425" anchor="t" anchorCtr="0">
              <a:noAutofit/>
            </a:bodyPr>
            <a:lstStyle/>
            <a:p>
              <a:pPr>
                <a:buNone/>
              </a:pPr>
              <a:r>
                <a:rPr lang="en" sz="1200"/>
                <a:t>0</a:t>
              </a:r>
            </a:p>
          </p:txBody>
        </p:sp>
        <p:sp>
          <p:nvSpPr>
            <p:cNvPr id="261" name="Shape 261"/>
            <p:cNvSpPr txBox="1"/>
            <p:nvPr/>
          </p:nvSpPr>
          <p:spPr>
            <a:xfrm>
              <a:off x="7772400" y="6034500"/>
              <a:ext cx="371100" cy="457200"/>
            </a:xfrm>
            <a:prstGeom prst="rect">
              <a:avLst/>
            </a:prstGeom>
            <a:noFill/>
          </p:spPr>
          <p:txBody>
            <a:bodyPr lIns="91425" tIns="91425" rIns="91425" bIns="91425" anchor="t" anchorCtr="0">
              <a:noAutofit/>
            </a:bodyPr>
            <a:lstStyle/>
            <a:p>
              <a:pPr lvl="0" rtl="0">
                <a:buClr>
                  <a:srgbClr val="000000"/>
                </a:buClr>
                <a:buSzPct val="78571"/>
                <a:buFont typeface="Arial"/>
                <a:buNone/>
              </a:pPr>
              <a:r>
                <a:rPr lang="en" sz="1200" dirty="0"/>
                <a:t>1</a:t>
              </a:r>
            </a:p>
          </p:txBody>
        </p:sp>
        <p:cxnSp>
          <p:nvCxnSpPr>
            <p:cNvPr id="262" name="Shape 262"/>
            <p:cNvCxnSpPr/>
            <p:nvPr/>
          </p:nvCxnSpPr>
          <p:spPr>
            <a:xfrm>
              <a:off x="2987650" y="5948125"/>
              <a:ext cx="0" cy="217200"/>
            </a:xfrm>
            <a:prstGeom prst="straightConnector1">
              <a:avLst/>
            </a:prstGeom>
            <a:noFill/>
            <a:ln w="19050" cap="flat">
              <a:solidFill>
                <a:schemeClr val="dk2"/>
              </a:solidFill>
              <a:prstDash val="solid"/>
              <a:round/>
              <a:headEnd type="none" w="lg" len="lg"/>
              <a:tailEnd type="none" w="lg" len="lg"/>
            </a:ln>
          </p:spPr>
        </p:cxnSp>
        <p:sp>
          <p:nvSpPr>
            <p:cNvPr id="263" name="Shape 263"/>
            <p:cNvSpPr txBox="1"/>
            <p:nvPr/>
          </p:nvSpPr>
          <p:spPr>
            <a:xfrm>
              <a:off x="7579725" y="5665200"/>
              <a:ext cx="846600" cy="457200"/>
            </a:xfrm>
            <a:prstGeom prst="rect">
              <a:avLst/>
            </a:prstGeom>
            <a:noFill/>
          </p:spPr>
          <p:txBody>
            <a:bodyPr lIns="91425" tIns="91425" rIns="91425" bIns="91425" anchor="t" anchorCtr="0">
              <a:noAutofit/>
            </a:bodyPr>
            <a:lstStyle/>
            <a:p>
              <a:pPr>
                <a:buNone/>
              </a:pPr>
              <a:r>
                <a:rPr lang="en" sz="1200" dirty="0"/>
                <a:t>1,045nt</a:t>
              </a:r>
            </a:p>
          </p:txBody>
        </p:sp>
        <p:sp>
          <p:nvSpPr>
            <p:cNvPr id="264" name="Shape 264"/>
            <p:cNvSpPr txBox="1"/>
            <p:nvPr/>
          </p:nvSpPr>
          <p:spPr>
            <a:xfrm>
              <a:off x="2716750" y="5651625"/>
              <a:ext cx="846600" cy="457200"/>
            </a:xfrm>
            <a:prstGeom prst="rect">
              <a:avLst/>
            </a:prstGeom>
            <a:noFill/>
          </p:spPr>
          <p:txBody>
            <a:bodyPr lIns="91425" tIns="91425" rIns="91425" bIns="91425" anchor="t" anchorCtr="0">
              <a:noAutofit/>
            </a:bodyPr>
            <a:lstStyle/>
            <a:p>
              <a:pPr lvl="0" rtl="0">
                <a:buClr>
                  <a:srgbClr val="000000"/>
                </a:buClr>
                <a:buSzPct val="78571"/>
                <a:buFont typeface="Arial"/>
                <a:buNone/>
              </a:pPr>
              <a:r>
                <a:rPr lang="en" sz="1400"/>
                <a:t>309nt</a:t>
              </a:r>
            </a:p>
          </p:txBody>
        </p:sp>
        <p:sp>
          <p:nvSpPr>
            <p:cNvPr id="265" name="Shape 265"/>
            <p:cNvSpPr txBox="1"/>
            <p:nvPr/>
          </p:nvSpPr>
          <p:spPr>
            <a:xfrm>
              <a:off x="1138200" y="5651625"/>
              <a:ext cx="520800" cy="457200"/>
            </a:xfrm>
            <a:prstGeom prst="rect">
              <a:avLst/>
            </a:prstGeom>
            <a:noFill/>
          </p:spPr>
          <p:txBody>
            <a:bodyPr lIns="91425" tIns="91425" rIns="91425" bIns="91425" anchor="t" anchorCtr="0">
              <a:noAutofit/>
            </a:bodyPr>
            <a:lstStyle/>
            <a:p>
              <a:pPr lvl="0" rtl="0">
                <a:buClr>
                  <a:srgbClr val="000000"/>
                </a:buClr>
                <a:buSzPct val="78571"/>
                <a:buFont typeface="Arial"/>
                <a:buNone/>
              </a:pPr>
              <a:r>
                <a:rPr lang="en" sz="1200" dirty="0"/>
                <a:t>0nt</a:t>
              </a:r>
            </a:p>
          </p:txBody>
        </p:sp>
        <p:sp>
          <p:nvSpPr>
            <p:cNvPr id="266" name="Shape 266"/>
            <p:cNvSpPr txBox="1"/>
            <p:nvPr/>
          </p:nvSpPr>
          <p:spPr>
            <a:xfrm>
              <a:off x="2678350" y="6089125"/>
              <a:ext cx="778499" cy="457200"/>
            </a:xfrm>
            <a:prstGeom prst="rect">
              <a:avLst/>
            </a:prstGeom>
            <a:noFill/>
          </p:spPr>
          <p:txBody>
            <a:bodyPr lIns="91425" tIns="91425" rIns="91425" bIns="91425" anchor="t" anchorCtr="0">
              <a:noAutofit/>
            </a:bodyPr>
            <a:lstStyle/>
            <a:p>
              <a:pPr lvl="0" rtl="0">
                <a:buClr>
                  <a:srgbClr val="000000"/>
                </a:buClr>
                <a:buSzPct val="78571"/>
                <a:buFont typeface="Arial"/>
                <a:buNone/>
              </a:pPr>
              <a:r>
                <a:rPr lang="en" sz="1400"/>
                <a:t>0.296</a:t>
              </a:r>
            </a:p>
          </p:txBody>
        </p:sp>
        <p:sp>
          <p:nvSpPr>
            <p:cNvPr id="267" name="Shape 267"/>
            <p:cNvSpPr txBox="1"/>
            <p:nvPr/>
          </p:nvSpPr>
          <p:spPr>
            <a:xfrm>
              <a:off x="2289901" y="6324600"/>
              <a:ext cx="1443899" cy="348600"/>
            </a:xfrm>
            <a:prstGeom prst="rect">
              <a:avLst/>
            </a:prstGeom>
            <a:noFill/>
          </p:spPr>
          <p:txBody>
            <a:bodyPr lIns="91425" tIns="91425" rIns="91425" bIns="91425" anchor="t" anchorCtr="0">
              <a:noAutofit/>
            </a:bodyPr>
            <a:lstStyle/>
            <a:p>
              <a:pPr algn="ctr">
                <a:buNone/>
              </a:pPr>
              <a:r>
                <a:rPr lang="en" sz="800" dirty="0"/>
                <a:t>(309 / 1045 = 0.296)</a:t>
              </a:r>
            </a:p>
          </p:txBody>
        </p:sp>
        <p:sp>
          <p:nvSpPr>
            <p:cNvPr id="268" name="Shape 268"/>
            <p:cNvSpPr txBox="1"/>
            <p:nvPr/>
          </p:nvSpPr>
          <p:spPr>
            <a:xfrm>
              <a:off x="342603" y="5795725"/>
              <a:ext cx="927900" cy="457200"/>
            </a:xfrm>
            <a:prstGeom prst="rect">
              <a:avLst/>
            </a:prstGeom>
            <a:noFill/>
          </p:spPr>
          <p:txBody>
            <a:bodyPr lIns="91425" tIns="91425" rIns="91425" bIns="91425" anchor="t" anchorCtr="0">
              <a:noAutofit/>
            </a:bodyPr>
            <a:lstStyle/>
            <a:p>
              <a:pPr>
                <a:buNone/>
              </a:pPr>
              <a:r>
                <a:rPr lang="en" sz="1400">
                  <a:solidFill>
                    <a:srgbClr val="0000FF"/>
                  </a:solidFill>
                </a:rPr>
                <a:t>transc.</a:t>
              </a:r>
            </a:p>
          </p:txBody>
        </p:sp>
        <p:sp>
          <p:nvSpPr>
            <p:cNvPr id="269" name="Shape 269"/>
            <p:cNvSpPr txBox="1"/>
            <p:nvPr/>
          </p:nvSpPr>
          <p:spPr>
            <a:xfrm>
              <a:off x="2596201" y="5518800"/>
              <a:ext cx="832799" cy="348600"/>
            </a:xfrm>
            <a:prstGeom prst="rect">
              <a:avLst/>
            </a:prstGeom>
            <a:noFill/>
          </p:spPr>
          <p:txBody>
            <a:bodyPr lIns="91425" tIns="91425" rIns="91425" bIns="91425" anchor="t" anchorCtr="0">
              <a:noAutofit/>
            </a:bodyPr>
            <a:lstStyle/>
            <a:p>
              <a:pPr algn="ctr">
                <a:buNone/>
              </a:pPr>
              <a:r>
                <a:rPr lang="en" sz="800" dirty="0">
                  <a:solidFill>
                    <a:srgbClr val="0000FF"/>
                  </a:solidFill>
                </a:rPr>
                <a:t>start site</a:t>
              </a:r>
            </a:p>
          </p:txBody>
        </p:sp>
      </p:grpSp>
    </p:spTree>
    <p:extLst>
      <p:ext uri="{BB962C8B-B14F-4D97-AF65-F5344CB8AC3E}">
        <p14:creationId xmlns:p14="http://schemas.microsoft.com/office/powerpoint/2010/main" val="2213502229"/>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prstGeom prst="rect">
            <a:avLst/>
          </a:prstGeom>
        </p:spPr>
        <p:txBody>
          <a:bodyPr lIns="91425" tIns="91425" rIns="91425" bIns="91425" anchor="b" anchorCtr="0">
            <a:noAutofit/>
          </a:bodyPr>
          <a:lstStyle/>
          <a:p>
            <a:pPr>
              <a:buNone/>
            </a:pPr>
            <a:r>
              <a:rPr lang="en"/>
              <a:t>Ex. cont.: data files</a:t>
            </a:r>
          </a:p>
        </p:txBody>
      </p:sp>
      <p:sp>
        <p:nvSpPr>
          <p:cNvPr id="275" name="Shape 275"/>
          <p:cNvSpPr txBox="1">
            <a:spLocks noGrp="1"/>
          </p:cNvSpPr>
          <p:nvPr>
            <p:ph idx="1"/>
          </p:nvPr>
        </p:nvSpPr>
        <p:spPr>
          <a:xfrm>
            <a:off x="457200" y="1600200"/>
            <a:ext cx="8229600" cy="900055"/>
          </a:xfrm>
          <a:prstGeom prst="rect">
            <a:avLst/>
          </a:prstGeom>
        </p:spPr>
        <p:txBody>
          <a:bodyPr lIns="91425" tIns="91425" rIns="91425" bIns="91425" anchor="t" anchorCtr="0">
            <a:noAutofit/>
          </a:bodyPr>
          <a:lstStyle/>
          <a:p>
            <a:pPr lvl="0" rtl="0">
              <a:buNone/>
            </a:pPr>
            <a:r>
              <a:rPr lang="en" sz="2400" dirty="0"/>
              <a:t>Here are the formats of my data files:</a:t>
            </a:r>
          </a:p>
          <a:p>
            <a:endParaRPr lang="en" sz="2400" dirty="0"/>
          </a:p>
        </p:txBody>
      </p:sp>
      <p:sp>
        <p:nvSpPr>
          <p:cNvPr id="276" name="Shape 276"/>
          <p:cNvSpPr txBox="1"/>
          <p:nvPr/>
        </p:nvSpPr>
        <p:spPr>
          <a:xfrm>
            <a:off x="152400" y="2895600"/>
            <a:ext cx="8893800" cy="1524000"/>
          </a:xfrm>
          <a:prstGeom prst="rect">
            <a:avLst/>
          </a:prstGeom>
          <a:ln w="9525" cap="flat">
            <a:solidFill>
              <a:schemeClr val="bg1">
                <a:lumMod val="85000"/>
              </a:schemeClr>
            </a:solidFill>
            <a:prstDash val="solid"/>
            <a:round/>
            <a:headEnd type="none" w="med" len="med"/>
            <a:tailEnd type="none" w="med" len="med"/>
          </a:ln>
        </p:spPr>
        <p:txBody>
          <a:bodyPr lIns="91425" tIns="91425" rIns="91425" bIns="91425" anchor="ctr" anchorCtr="0">
            <a:noAutofit/>
          </a:bodyPr>
          <a:lstStyle/>
          <a:p>
            <a:pPr lvl="0" defTabSz="457200" rtl="0">
              <a:buClr>
                <a:srgbClr val="000000"/>
              </a:buClr>
              <a:buSzPct val="137500"/>
              <a:buFont typeface="Arial"/>
              <a:buNone/>
            </a:pPr>
            <a:r>
              <a:rPr lang="en" sz="900" dirty="0">
                <a:latin typeface="Courier New"/>
                <a:ea typeface="Courier New"/>
                <a:cs typeface="Courier New"/>
                <a:sym typeface="Courier New"/>
              </a:rPr>
              <a:t>knownGene	Gene	InitCodon	DistCDS	Frame	InitContext	CDSLen	PeakSt	PeakWidth	#Reads	PeakScore	Codon	Product</a:t>
            </a:r>
          </a:p>
          <a:p>
            <a:pPr lvl="0" defTabSz="457200" rtl="0">
              <a:buClr>
                <a:srgbClr val="000000"/>
              </a:buClr>
              <a:buSzPct val="137500"/>
              <a:buFont typeface="Arial"/>
              <a:buNone/>
            </a:pPr>
            <a:r>
              <a:rPr lang="en" sz="900" dirty="0">
                <a:latin typeface="Courier New"/>
                <a:ea typeface="Courier New"/>
                <a:cs typeface="Courier New"/>
                <a:sym typeface="Courier New"/>
              </a:rPr>
              <a:t>uc007afd.1	Mrpl15	248	79	1	AATATGG	15	247	2	368	2.61	aug	internal-out-of-frame</a:t>
            </a:r>
          </a:p>
          <a:p>
            <a:pPr lvl="0" defTabSz="457200" rtl="0">
              <a:buClr>
                <a:srgbClr val="000000"/>
              </a:buClr>
              <a:buSzPct val="137500"/>
              <a:buFont typeface="Arial"/>
              <a:buNone/>
            </a:pPr>
            <a:r>
              <a:rPr lang="en" sz="900" dirty="0">
                <a:latin typeface="Courier New"/>
                <a:ea typeface="Courier New"/>
                <a:cs typeface="Courier New"/>
                <a:sym typeface="Courier New"/>
              </a:rPr>
              <a:t>uc007afh.1	Lypla1	36	5	0	AACATGT	225	34	4	783	3.27	aug	n-term-trunc</a:t>
            </a:r>
          </a:p>
          <a:p>
            <a:pPr lvl="0" defTabSz="457200" rtl="0">
              <a:buClr>
                <a:srgbClr val="000000"/>
              </a:buClr>
              <a:buSzPct val="137500"/>
              <a:buFont typeface="Arial"/>
              <a:buNone/>
            </a:pPr>
            <a:r>
              <a:rPr lang="en" sz="900" dirty="0">
                <a:latin typeface="Courier New"/>
                <a:ea typeface="Courier New"/>
                <a:cs typeface="Courier New"/>
                <a:sym typeface="Courier New"/>
              </a:rPr>
              <a:t>uc007afi.1	Tcea1	28	-24	0	GGCTTGT	325	27	3	446	1.43	nearcog	n-term-ext</a:t>
            </a:r>
          </a:p>
          <a:p>
            <a:pPr lvl="0" defTabSz="457200" rtl="0">
              <a:buClr>
                <a:srgbClr val="000000"/>
              </a:buClr>
              <a:buSzPct val="137500"/>
              <a:buFont typeface="Arial"/>
              <a:buNone/>
            </a:pPr>
            <a:r>
              <a:rPr lang="en" sz="900" dirty="0">
                <a:latin typeface="Courier New"/>
                <a:ea typeface="Courier New"/>
                <a:cs typeface="Courier New"/>
                <a:sym typeface="Courier New"/>
              </a:rPr>
              <a:t>uc007afi.1	Tcea1	100	0	0	GCCATGG	301	99	3	3852	3.79	aug	canonical</a:t>
            </a:r>
          </a:p>
          <a:p>
            <a:pPr lvl="0" defTabSz="457200" rtl="0">
              <a:buClr>
                <a:srgbClr val="000000"/>
              </a:buClr>
              <a:buSzPct val="137500"/>
              <a:buFont typeface="Arial"/>
              <a:buNone/>
            </a:pPr>
            <a:r>
              <a:rPr lang="en" sz="900" dirty="0">
                <a:latin typeface="Courier New"/>
                <a:ea typeface="Courier New"/>
                <a:cs typeface="Courier New"/>
                <a:sym typeface="Courier New"/>
              </a:rPr>
              <a:t>uc007afn.1	Atp6v1h	100	-13	-1	GCTATCC	10	99	3	728	0.77	nearcog	uorf</a:t>
            </a:r>
          </a:p>
          <a:p>
            <a:pPr lvl="0" defTabSz="457200" rtl="0">
              <a:buClr>
                <a:srgbClr val="000000"/>
              </a:buClr>
              <a:buSzPct val="137500"/>
              <a:buFont typeface="Arial"/>
              <a:buNone/>
            </a:pPr>
            <a:r>
              <a:rPr lang="en" sz="900" dirty="0">
                <a:latin typeface="Courier New"/>
                <a:ea typeface="Courier New"/>
                <a:cs typeface="Courier New"/>
                <a:sym typeface="Courier New"/>
              </a:rPr>
              <a:t>uc007afn.1	Atp6v1h	149	3	0	AAGATGG	480	147	3	1407	1.36	aug	n-term-trunc</a:t>
            </a:r>
          </a:p>
          <a:p>
            <a:pPr lvl="0" defTabSz="457200" rtl="0">
              <a:buClr>
                <a:srgbClr val="000000"/>
              </a:buClr>
              <a:buSzPct val="137500"/>
              <a:buFont typeface="Arial"/>
              <a:buNone/>
            </a:pPr>
            <a:r>
              <a:rPr lang="en" sz="900" dirty="0">
                <a:latin typeface="Courier New"/>
                <a:ea typeface="Courier New"/>
                <a:cs typeface="Courier New"/>
                <a:sym typeface="Courier New"/>
              </a:rPr>
              <a:t>uc007agb.1	Pcmtd1	120	-97	-1	GCGCTGG	45	119	3	65	0.75	nearcog	uorf</a:t>
            </a:r>
          </a:p>
          <a:p>
            <a:pPr lvl="0" defTabSz="457200" rtl="0">
              <a:buClr>
                <a:srgbClr val="000000"/>
              </a:buClr>
              <a:buSzPct val="137500"/>
              <a:buFont typeface="Arial"/>
              <a:buNone/>
            </a:pPr>
            <a:r>
              <a:rPr lang="en" sz="900" dirty="0">
                <a:latin typeface="Courier New"/>
                <a:ea typeface="Courier New"/>
                <a:cs typeface="Courier New"/>
                <a:sym typeface="Courier New"/>
              </a:rPr>
              <a:t>uc007agb.1	Pcmtd1	265	-49	0	GCGCTGC	42	264	3	133	0.86	nearcog	uorf</a:t>
            </a:r>
          </a:p>
          <a:p>
            <a:pPr lvl="0" rtl="0">
              <a:buClr>
                <a:srgbClr val="000000"/>
              </a:buClr>
              <a:buSzPct val="78571"/>
              <a:buFont typeface="Arial"/>
              <a:buNone/>
            </a:pPr>
            <a:r>
              <a:rPr lang="en" sz="900" dirty="0"/>
              <a:t>...</a:t>
            </a:r>
          </a:p>
        </p:txBody>
      </p:sp>
      <p:sp>
        <p:nvSpPr>
          <p:cNvPr id="277" name="Shape 277"/>
          <p:cNvSpPr txBox="1"/>
          <p:nvPr/>
        </p:nvSpPr>
        <p:spPr>
          <a:xfrm>
            <a:off x="573850" y="5105399"/>
            <a:ext cx="1647599" cy="1524001"/>
          </a:xfrm>
          <a:prstGeom prst="rect">
            <a:avLst/>
          </a:prstGeom>
          <a:noFill/>
          <a:ln w="9525" cap="flat">
            <a:solidFill>
              <a:schemeClr val="bg1">
                <a:lumMod val="85000"/>
              </a:schemeClr>
            </a:solidFill>
            <a:prstDash val="solid"/>
            <a:round/>
            <a:headEnd type="none" w="med" len="med"/>
            <a:tailEnd type="none" w="med" len="med"/>
          </a:ln>
        </p:spPr>
        <p:txBody>
          <a:bodyPr lIns="91425" tIns="91425" rIns="91425" bIns="91425" anchor="t" anchorCtr="0">
            <a:noAutofit/>
          </a:bodyPr>
          <a:lstStyle/>
          <a:p>
            <a:pPr lvl="0" rtl="0">
              <a:buNone/>
            </a:pPr>
            <a:r>
              <a:rPr lang="en" sz="900" dirty="0">
                <a:latin typeface="Courier New"/>
                <a:ea typeface="Courier New"/>
                <a:cs typeface="Courier New"/>
                <a:sym typeface="Courier New"/>
              </a:rPr>
              <a:t>SeqID	Len</a:t>
            </a:r>
          </a:p>
          <a:p>
            <a:pPr lvl="0" rtl="0">
              <a:buNone/>
            </a:pPr>
            <a:r>
              <a:rPr lang="en" sz="900" dirty="0">
                <a:latin typeface="Courier New"/>
                <a:ea typeface="Courier New"/>
                <a:cs typeface="Courier New"/>
                <a:sym typeface="Courier New"/>
              </a:rPr>
              <a:t>uc009gmc.1	4900</a:t>
            </a:r>
          </a:p>
          <a:p>
            <a:pPr lvl="0" rtl="0">
              <a:buNone/>
            </a:pPr>
            <a:r>
              <a:rPr lang="en" sz="900" dirty="0">
                <a:latin typeface="Courier New"/>
                <a:ea typeface="Courier New"/>
                <a:cs typeface="Courier New"/>
                <a:sym typeface="Courier New"/>
              </a:rPr>
              <a:t>uc008mue.1	459</a:t>
            </a:r>
          </a:p>
          <a:p>
            <a:pPr lvl="0" rtl="0">
              <a:buNone/>
            </a:pPr>
            <a:r>
              <a:rPr lang="en" sz="900" dirty="0">
                <a:latin typeface="Courier New"/>
                <a:ea typeface="Courier New"/>
                <a:cs typeface="Courier New"/>
                <a:sym typeface="Courier New"/>
              </a:rPr>
              <a:t>uc007hzr.1	4578</a:t>
            </a:r>
          </a:p>
          <a:p>
            <a:pPr lvl="0" rtl="0">
              <a:buNone/>
            </a:pPr>
            <a:r>
              <a:rPr lang="en" sz="900" dirty="0">
                <a:latin typeface="Courier New"/>
                <a:ea typeface="Courier New"/>
                <a:cs typeface="Courier New"/>
                <a:sym typeface="Courier New"/>
              </a:rPr>
              <a:t>uc007gtm.1	1257</a:t>
            </a:r>
          </a:p>
          <a:p>
            <a:pPr lvl="0" rtl="0">
              <a:buNone/>
            </a:pPr>
            <a:r>
              <a:rPr lang="en" sz="900" dirty="0">
                <a:latin typeface="Courier New"/>
                <a:ea typeface="Courier New"/>
                <a:cs typeface="Courier New"/>
                <a:sym typeface="Courier New"/>
              </a:rPr>
              <a:t>uc007axo.1	2311</a:t>
            </a:r>
          </a:p>
          <a:p>
            <a:pPr lvl="0" rtl="0">
              <a:buNone/>
            </a:pPr>
            <a:r>
              <a:rPr lang="en" sz="900" dirty="0">
                <a:latin typeface="Courier New"/>
                <a:ea typeface="Courier New"/>
                <a:cs typeface="Courier New"/>
                <a:sym typeface="Courier New"/>
              </a:rPr>
              <a:t>uc007wps.1	2694</a:t>
            </a:r>
          </a:p>
          <a:p>
            <a:pPr lvl="0" rtl="0">
              <a:buNone/>
            </a:pPr>
            <a:r>
              <a:rPr lang="en" sz="900" dirty="0">
                <a:latin typeface="Courier New"/>
                <a:ea typeface="Courier New"/>
                <a:cs typeface="Courier New"/>
                <a:sym typeface="Courier New"/>
              </a:rPr>
              <a:t>uc007gqc.1	30</a:t>
            </a:r>
          </a:p>
          <a:p>
            <a:pPr lvl="0" rtl="0">
              <a:buNone/>
            </a:pPr>
            <a:r>
              <a:rPr lang="en" sz="900" dirty="0">
                <a:latin typeface="Courier New"/>
                <a:ea typeface="Courier New"/>
                <a:cs typeface="Courier New"/>
                <a:sym typeface="Courier New"/>
              </a:rPr>
              <a:t>uc009smc.1	1530</a:t>
            </a:r>
          </a:p>
          <a:p>
            <a:pPr lvl="0" rtl="0">
              <a:buNone/>
            </a:pPr>
            <a:r>
              <a:rPr lang="en" sz="900" dirty="0">
                <a:latin typeface="Courier New"/>
                <a:ea typeface="Courier New"/>
                <a:cs typeface="Courier New"/>
                <a:sym typeface="Courier New"/>
              </a:rPr>
              <a:t>...</a:t>
            </a:r>
          </a:p>
          <a:p>
            <a:endParaRPr lang="en" sz="1000" dirty="0">
              <a:latin typeface="Courier New"/>
              <a:ea typeface="Courier New"/>
              <a:cs typeface="Courier New"/>
              <a:sym typeface="Courier New"/>
            </a:endParaRPr>
          </a:p>
        </p:txBody>
      </p:sp>
      <p:sp>
        <p:nvSpPr>
          <p:cNvPr id="278" name="Shape 278"/>
          <p:cNvSpPr txBox="1"/>
          <p:nvPr/>
        </p:nvSpPr>
        <p:spPr>
          <a:xfrm>
            <a:off x="3733800" y="5029200"/>
            <a:ext cx="5105400" cy="1600200"/>
          </a:xfrm>
          <a:prstGeom prst="rect">
            <a:avLst/>
          </a:prstGeom>
          <a:noFill/>
          <a:ln w="9525" cap="flat">
            <a:noFill/>
            <a:prstDash val="solid"/>
            <a:round/>
            <a:headEnd type="none" w="med" len="med"/>
            <a:tailEnd type="none" w="med" len="med"/>
          </a:ln>
        </p:spPr>
        <p:txBody>
          <a:bodyPr lIns="91425" tIns="91425" rIns="91425" bIns="91425" anchor="t" anchorCtr="0">
            <a:noAutofit/>
          </a:bodyPr>
          <a:lstStyle/>
          <a:p>
            <a:pPr algn="ctr">
              <a:buNone/>
            </a:pPr>
            <a:r>
              <a:rPr lang="en" sz="2400" dirty="0"/>
              <a:t>The common piece of information between these files is the </a:t>
            </a:r>
            <a:r>
              <a:rPr lang="en" sz="2400" b="1" dirty="0"/>
              <a:t>transcript ID</a:t>
            </a:r>
            <a:r>
              <a:rPr lang="en" sz="2400" dirty="0"/>
              <a:t>, so this is what we will use to match up start sites to transcript lengths.</a:t>
            </a:r>
          </a:p>
        </p:txBody>
      </p:sp>
      <p:sp>
        <p:nvSpPr>
          <p:cNvPr id="2" name="TextBox 1"/>
          <p:cNvSpPr txBox="1"/>
          <p:nvPr/>
        </p:nvSpPr>
        <p:spPr>
          <a:xfrm>
            <a:off x="480123" y="2433935"/>
            <a:ext cx="1835054" cy="461665"/>
          </a:xfrm>
          <a:prstGeom prst="rect">
            <a:avLst/>
          </a:prstGeom>
          <a:noFill/>
        </p:spPr>
        <p:txBody>
          <a:bodyPr wrap="none" rtlCol="0">
            <a:spAutoFit/>
          </a:bodyPr>
          <a:lstStyle/>
          <a:p>
            <a:r>
              <a:rPr lang="en-US" sz="2400" dirty="0"/>
              <a:t>Start site file:</a:t>
            </a:r>
          </a:p>
        </p:txBody>
      </p:sp>
      <p:sp>
        <p:nvSpPr>
          <p:cNvPr id="8" name="TextBox 7"/>
          <p:cNvSpPr txBox="1"/>
          <p:nvPr/>
        </p:nvSpPr>
        <p:spPr>
          <a:xfrm>
            <a:off x="480123" y="4643734"/>
            <a:ext cx="2453300" cy="461665"/>
          </a:xfrm>
          <a:prstGeom prst="rect">
            <a:avLst/>
          </a:prstGeom>
          <a:noFill/>
        </p:spPr>
        <p:txBody>
          <a:bodyPr wrap="none" rtlCol="0">
            <a:spAutoFit/>
          </a:bodyPr>
          <a:lstStyle/>
          <a:p>
            <a:r>
              <a:rPr lang="en-US" sz="2400" dirty="0" err="1"/>
              <a:t>Transc</a:t>
            </a:r>
            <a:r>
              <a:rPr lang="en-US" sz="2400" dirty="0"/>
              <a:t>. length file:</a:t>
            </a:r>
          </a:p>
        </p:txBody>
      </p:sp>
    </p:spTree>
    <p:extLst>
      <p:ext uri="{BB962C8B-B14F-4D97-AF65-F5344CB8AC3E}">
        <p14:creationId xmlns:p14="http://schemas.microsoft.com/office/powerpoint/2010/main" val="4283817467"/>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prstGeom prst="rect">
            <a:avLst/>
          </a:prstGeom>
        </p:spPr>
        <p:txBody>
          <a:bodyPr lIns="91425" tIns="91425" rIns="91425" bIns="91425" anchor="b" anchorCtr="0">
            <a:noAutofit/>
          </a:bodyPr>
          <a:lstStyle/>
          <a:p>
            <a:pPr>
              <a:buNone/>
            </a:pPr>
            <a:r>
              <a:rPr lang="en"/>
              <a:t>Ex. cont.: Plan</a:t>
            </a:r>
          </a:p>
        </p:txBody>
      </p:sp>
      <p:sp>
        <p:nvSpPr>
          <p:cNvPr id="284" name="Shape 284"/>
          <p:cNvSpPr txBox="1">
            <a:spLocks noGrp="1"/>
          </p:cNvSpPr>
          <p:nvPr>
            <p:ph idx="1"/>
          </p:nvPr>
        </p:nvSpPr>
        <p:spPr>
          <a:prstGeom prst="rect">
            <a:avLst/>
          </a:prstGeom>
        </p:spPr>
        <p:txBody>
          <a:bodyPr lIns="91425" tIns="91425" rIns="91425" bIns="91425" anchor="t" anchorCtr="0">
            <a:noAutofit/>
          </a:bodyPr>
          <a:lstStyle/>
          <a:p>
            <a:pPr marL="0" lvl="0" indent="0" rtl="0">
              <a:buNone/>
            </a:pPr>
            <a:r>
              <a:rPr lang="en" sz="2000" dirty="0"/>
              <a:t>When working with more than one file, it sometimes helps to write down a step-by-step plan before you start coding.</a:t>
            </a:r>
          </a:p>
          <a:p>
            <a:pPr lvl="0" rtl="0">
              <a:buNone/>
            </a:pPr>
            <a:endParaRPr lang="en" sz="1400" b="1" dirty="0"/>
          </a:p>
          <a:p>
            <a:pPr lvl="0" rtl="0">
              <a:buNone/>
            </a:pPr>
            <a:r>
              <a:rPr lang="en" sz="1400" b="1" dirty="0"/>
              <a:t>Here's my plan:</a:t>
            </a:r>
          </a:p>
          <a:p>
            <a:pPr lvl="0" rtl="0">
              <a:buNone/>
            </a:pPr>
            <a:r>
              <a:rPr lang="en" sz="1400" dirty="0"/>
              <a:t>1. Open length file</a:t>
            </a:r>
          </a:p>
          <a:p>
            <a:pPr lvl="0" rtl="0">
              <a:buNone/>
            </a:pPr>
            <a:r>
              <a:rPr lang="en" sz="1400" dirty="0"/>
              <a:t>2. For each line in length file:</a:t>
            </a:r>
          </a:p>
          <a:p>
            <a:pPr marL="457200" lvl="0" indent="0" rtl="0">
              <a:buNone/>
            </a:pPr>
            <a:r>
              <a:rPr lang="en" sz="1400" dirty="0"/>
              <a:t>a. Extract the id (1st column) and length (2nd column)</a:t>
            </a:r>
          </a:p>
          <a:p>
            <a:pPr marL="457200" lvl="0" indent="0" rtl="0">
              <a:buNone/>
            </a:pPr>
            <a:r>
              <a:rPr lang="en" sz="1400" dirty="0"/>
              <a:t>b. Store lengths in hash based on id</a:t>
            </a:r>
          </a:p>
          <a:p>
            <a:pPr marL="457200" lvl="0" indent="457200" rtl="0">
              <a:buNone/>
            </a:pPr>
            <a:r>
              <a:rPr lang="en" sz="1100" dirty="0">
                <a:latin typeface="Courier New"/>
                <a:ea typeface="Courier New"/>
                <a:cs typeface="Courier New"/>
                <a:sym typeface="Courier New"/>
              </a:rPr>
              <a:t>hash[</a:t>
            </a:r>
            <a:r>
              <a:rPr lang="en" sz="1100" dirty="0" err="1">
                <a:latin typeface="Courier New"/>
                <a:ea typeface="Courier New"/>
                <a:cs typeface="Courier New"/>
                <a:sym typeface="Courier New"/>
              </a:rPr>
              <a:t>t_id</a:t>
            </a:r>
            <a:r>
              <a:rPr lang="en" sz="1100" dirty="0">
                <a:latin typeface="Courier New"/>
                <a:ea typeface="Courier New"/>
                <a:cs typeface="Courier New"/>
                <a:sym typeface="Courier New"/>
              </a:rPr>
              <a:t>] --&gt; length</a:t>
            </a:r>
          </a:p>
          <a:p>
            <a:pPr marL="0" lvl="0" indent="0" rtl="0">
              <a:buNone/>
            </a:pPr>
            <a:r>
              <a:rPr lang="en" sz="1400" dirty="0"/>
              <a:t>3. Open output file</a:t>
            </a:r>
          </a:p>
          <a:p>
            <a:pPr marL="0" lvl="0" indent="0" rtl="0">
              <a:buNone/>
            </a:pPr>
            <a:r>
              <a:rPr lang="en" sz="1400" dirty="0"/>
              <a:t>4. Open tss file</a:t>
            </a:r>
          </a:p>
          <a:p>
            <a:pPr marL="0" lvl="0" indent="0" rtl="0">
              <a:buNone/>
            </a:pPr>
            <a:r>
              <a:rPr lang="en" sz="1400" dirty="0"/>
              <a:t>5. For each line in tss file:</a:t>
            </a:r>
          </a:p>
          <a:p>
            <a:pPr marL="457200" lvl="0" indent="0" rtl="0">
              <a:buNone/>
            </a:pPr>
            <a:r>
              <a:rPr lang="en" sz="1400" dirty="0"/>
              <a:t>a. Extract the id (1st column) and start site (3rd column)</a:t>
            </a:r>
          </a:p>
          <a:p>
            <a:pPr marL="457200" lvl="0" indent="0" rtl="0">
              <a:buNone/>
            </a:pPr>
            <a:r>
              <a:rPr lang="en" sz="1400" dirty="0"/>
              <a:t>b. Using the id, lookup the length of the transcript from the hash</a:t>
            </a:r>
          </a:p>
          <a:p>
            <a:pPr marL="457200" lvl="0" indent="0" rtl="0">
              <a:buNone/>
            </a:pPr>
            <a:r>
              <a:rPr lang="en" sz="1400" dirty="0"/>
              <a:t>c. Divide the start position by the length of the transc.</a:t>
            </a:r>
          </a:p>
          <a:p>
            <a:pPr marL="457200" indent="0">
              <a:buNone/>
            </a:pPr>
            <a:r>
              <a:rPr lang="en" sz="1400" dirty="0"/>
              <a:t>d. Print the result to the output file</a:t>
            </a:r>
          </a:p>
          <a:p>
            <a:pPr marL="457200" indent="0">
              <a:buNone/>
            </a:pPr>
            <a:r>
              <a:rPr lang="en" sz="1400" dirty="0"/>
              <a:t>e. Also store the result in a list for graphing</a:t>
            </a:r>
          </a:p>
        </p:txBody>
      </p:sp>
    </p:spTree>
    <p:extLst>
      <p:ext uri="{BB962C8B-B14F-4D97-AF65-F5344CB8AC3E}">
        <p14:creationId xmlns:p14="http://schemas.microsoft.com/office/powerpoint/2010/main" val="2441410135"/>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lIns="91425" tIns="91425" rIns="91425" bIns="91425" anchor="b" anchorCtr="0">
            <a:noAutofit/>
          </a:bodyPr>
          <a:lstStyle/>
          <a:p>
            <a:pPr>
              <a:buNone/>
            </a:pPr>
            <a:r>
              <a:rPr lang="en"/>
              <a:t>Ex. cont.: Code pt. 1</a:t>
            </a:r>
          </a:p>
        </p:txBody>
      </p:sp>
      <p:sp>
        <p:nvSpPr>
          <p:cNvPr id="290" name="Shape 290"/>
          <p:cNvSpPr txBox="1">
            <a:spLocks noGrp="1"/>
          </p:cNvSpPr>
          <p:nvPr>
            <p:ph idx="1"/>
          </p:nvPr>
        </p:nvSpPr>
        <p:spPr>
          <a:prstGeom prst="rect">
            <a:avLst/>
          </a:prstGeom>
        </p:spPr>
        <p:txBody>
          <a:bodyPr lIns="91425" tIns="91425" rIns="91425" bIns="91425" anchor="t" anchorCtr="0">
            <a:noAutofit/>
          </a:bodyPr>
          <a:lstStyle/>
          <a:p>
            <a:pPr lvl="0" rtl="0">
              <a:buNone/>
            </a:pPr>
            <a:r>
              <a:rPr lang="en" sz="1200" i="1" dirty="0">
                <a:solidFill>
                  <a:schemeClr val="accent3">
                    <a:lumMod val="75000"/>
                  </a:schemeClr>
                </a:solidFill>
                <a:latin typeface="Courier New"/>
                <a:ea typeface="Courier New"/>
                <a:cs typeface="Courier New"/>
                <a:sym typeface="Courier New"/>
              </a:rPr>
              <a:t># input files</a:t>
            </a:r>
          </a:p>
          <a:p>
            <a:pPr lvl="0" rtl="0">
              <a:buNone/>
            </a:pPr>
            <a:r>
              <a:rPr lang="en" sz="1200" dirty="0">
                <a:latin typeface="Courier New"/>
                <a:ea typeface="Courier New"/>
                <a:cs typeface="Courier New"/>
                <a:sym typeface="Courier New"/>
              </a:rPr>
              <a:t>tssFile = </a:t>
            </a:r>
            <a:r>
              <a:rPr lang="en" sz="1200" dirty="0">
                <a:solidFill>
                  <a:schemeClr val="tx1">
                    <a:lumMod val="50000"/>
                    <a:lumOff val="50000"/>
                  </a:schemeClr>
                </a:solidFill>
                <a:latin typeface="Courier New"/>
                <a:ea typeface="Courier New"/>
                <a:cs typeface="Courier New"/>
                <a:sym typeface="Courier New"/>
              </a:rPr>
              <a:t>"all_start_sites.txt"</a:t>
            </a:r>
          </a:p>
          <a:p>
            <a:pPr lvl="0" rtl="0">
              <a:buNone/>
            </a:pPr>
            <a:r>
              <a:rPr lang="en" sz="1200" dirty="0">
                <a:latin typeface="Courier New"/>
                <a:ea typeface="Courier New"/>
                <a:cs typeface="Courier New"/>
                <a:sym typeface="Courier New"/>
              </a:rPr>
              <a:t>lenFile = </a:t>
            </a:r>
            <a:r>
              <a:rPr lang="en" sz="1200" dirty="0">
                <a:solidFill>
                  <a:schemeClr val="tx1">
                    <a:lumMod val="50000"/>
                    <a:lumOff val="50000"/>
                  </a:schemeClr>
                </a:solidFill>
                <a:latin typeface="Courier New"/>
                <a:ea typeface="Courier New"/>
                <a:cs typeface="Courier New"/>
                <a:sym typeface="Courier New"/>
              </a:rPr>
              <a:t>"transc_lengths.txt"</a:t>
            </a:r>
          </a:p>
          <a:p>
            <a:endParaRPr lang="en" sz="1200" dirty="0">
              <a:latin typeface="Courier New"/>
              <a:ea typeface="Courier New"/>
              <a:cs typeface="Courier New"/>
              <a:sym typeface="Courier New"/>
            </a:endParaRPr>
          </a:p>
          <a:p>
            <a:pPr lvl="0" rtl="0">
              <a:buNone/>
            </a:pPr>
            <a:r>
              <a:rPr lang="en" sz="1200" i="1" dirty="0">
                <a:solidFill>
                  <a:schemeClr val="accent3">
                    <a:lumMod val="75000"/>
                  </a:schemeClr>
                </a:solidFill>
                <a:latin typeface="Courier New"/>
                <a:ea typeface="Courier New"/>
                <a:cs typeface="Courier New"/>
                <a:sym typeface="Courier New"/>
              </a:rPr>
              <a:t># output files</a:t>
            </a:r>
          </a:p>
          <a:p>
            <a:pPr lvl="0" rtl="0">
              <a:buNone/>
            </a:pPr>
            <a:r>
              <a:rPr lang="en" sz="1200" dirty="0">
                <a:latin typeface="Courier New"/>
                <a:ea typeface="Courier New"/>
                <a:cs typeface="Courier New"/>
                <a:sym typeface="Courier New"/>
              </a:rPr>
              <a:t>normOut = </a:t>
            </a:r>
            <a:r>
              <a:rPr lang="en" sz="1200" dirty="0">
                <a:solidFill>
                  <a:schemeClr val="tx1">
                    <a:lumMod val="50000"/>
                    <a:lumOff val="50000"/>
                  </a:schemeClr>
                </a:solidFill>
                <a:latin typeface="Courier New"/>
                <a:ea typeface="Courier New"/>
                <a:cs typeface="Courier New"/>
                <a:sym typeface="Courier New"/>
              </a:rPr>
              <a:t>"normalized_tss.txt"</a:t>
            </a:r>
          </a:p>
          <a:p>
            <a:endParaRPr lang="en" sz="1200" dirty="0">
              <a:latin typeface="Courier New"/>
              <a:ea typeface="Courier New"/>
              <a:cs typeface="Courier New"/>
              <a:sym typeface="Courier New"/>
            </a:endParaRPr>
          </a:p>
          <a:p>
            <a:pPr lvl="0" rtl="0">
              <a:buNone/>
            </a:pPr>
            <a:r>
              <a:rPr lang="en" sz="1200" i="1" dirty="0">
                <a:solidFill>
                  <a:schemeClr val="accent3">
                    <a:lumMod val="75000"/>
                  </a:schemeClr>
                </a:solidFill>
                <a:latin typeface="Courier New"/>
                <a:ea typeface="Courier New"/>
                <a:cs typeface="Courier New"/>
                <a:sym typeface="Courier New"/>
              </a:rPr>
              <a:t># data</a:t>
            </a:r>
          </a:p>
          <a:p>
            <a:pPr lvl="0" rtl="0">
              <a:buNone/>
            </a:pPr>
            <a:r>
              <a:rPr lang="en" sz="1200" dirty="0">
                <a:latin typeface="Courier New"/>
                <a:ea typeface="Courier New"/>
                <a:cs typeface="Courier New"/>
                <a:sym typeface="Courier New"/>
              </a:rPr>
              <a:t>lengths = {}</a:t>
            </a:r>
          </a:p>
          <a:p>
            <a:pPr lvl="0">
              <a:buNone/>
            </a:pPr>
            <a:r>
              <a:rPr lang="en-US" sz="1200" dirty="0">
                <a:latin typeface="Courier New"/>
                <a:ea typeface="Courier New"/>
                <a:cs typeface="Courier New"/>
                <a:sym typeface="Courier New"/>
              </a:rPr>
              <a:t>normLengths = []</a:t>
            </a:r>
            <a:endParaRPr lang="en" sz="1200" dirty="0">
              <a:latin typeface="Courier New"/>
              <a:ea typeface="Courier New"/>
              <a:cs typeface="Courier New"/>
              <a:sym typeface="Courier New"/>
            </a:endParaRPr>
          </a:p>
          <a:p>
            <a:endParaRPr lang="en" sz="1200" dirty="0">
              <a:latin typeface="Courier New"/>
              <a:ea typeface="Courier New"/>
              <a:cs typeface="Courier New"/>
              <a:sym typeface="Courier New"/>
            </a:endParaRPr>
          </a:p>
          <a:p>
            <a:pPr lvl="0" rtl="0">
              <a:buNone/>
            </a:pPr>
            <a:r>
              <a:rPr lang="en" sz="1200" i="1" dirty="0">
                <a:solidFill>
                  <a:schemeClr val="accent3">
                    <a:lumMod val="75000"/>
                  </a:schemeClr>
                </a:solidFill>
                <a:latin typeface="Courier New"/>
                <a:ea typeface="Courier New"/>
                <a:cs typeface="Courier New"/>
                <a:sym typeface="Courier New"/>
              </a:rPr>
              <a:t># read in lengths, store in hash</a:t>
            </a:r>
          </a:p>
          <a:p>
            <a:pPr lvl="0" rtl="0">
              <a:buNone/>
            </a:pP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 = open(lenFile, </a:t>
            </a:r>
            <a:r>
              <a:rPr lang="en" sz="1200" dirty="0">
                <a:solidFill>
                  <a:schemeClr val="tx1">
                    <a:lumMod val="50000"/>
                    <a:lumOff val="50000"/>
                  </a:schemeClr>
                </a:solidFill>
                <a:latin typeface="Courier New"/>
                <a:ea typeface="Courier New"/>
                <a:cs typeface="Courier New"/>
                <a:sym typeface="Courier New"/>
              </a:rPr>
              <a:t>'r'</a:t>
            </a:r>
            <a:r>
              <a:rPr lang="en" sz="1200" dirty="0">
                <a:latin typeface="Courier New"/>
                <a:ea typeface="Courier New"/>
                <a:cs typeface="Courier New"/>
                <a:sym typeface="Courier New"/>
              </a:rPr>
              <a:t>)</a:t>
            </a:r>
          </a:p>
          <a:p>
            <a:pPr lvl="0" rtl="0">
              <a:buNone/>
            </a:pP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.readline()              </a:t>
            </a:r>
            <a:r>
              <a:rPr lang="en" sz="1200" i="1" dirty="0">
                <a:solidFill>
                  <a:schemeClr val="accent3">
                    <a:lumMod val="75000"/>
                  </a:schemeClr>
                </a:solidFill>
                <a:latin typeface="Courier New"/>
                <a:ea typeface="Courier New"/>
                <a:cs typeface="Courier New"/>
                <a:sym typeface="Courier New"/>
              </a:rPr>
              <a:t>  #don't forget to skip the header!</a:t>
            </a:r>
          </a:p>
          <a:p>
            <a:pPr lvl="0" rtl="0">
              <a:buNone/>
            </a:pPr>
            <a:r>
              <a:rPr lang="en" sz="1200" dirty="0">
                <a:solidFill>
                  <a:srgbClr val="0070C0"/>
                </a:solidFill>
                <a:latin typeface="Courier New"/>
                <a:ea typeface="Courier New"/>
                <a:cs typeface="Courier New"/>
                <a:sym typeface="Courier New"/>
              </a:rPr>
              <a:t>for</a:t>
            </a:r>
            <a:r>
              <a:rPr lang="en" sz="1200" dirty="0">
                <a:latin typeface="Courier New"/>
                <a:ea typeface="Courier New"/>
                <a:cs typeface="Courier New"/>
                <a:sym typeface="Courier New"/>
              </a:rPr>
              <a:t> line </a:t>
            </a:r>
            <a:r>
              <a:rPr lang="en" sz="1200" dirty="0">
                <a:solidFill>
                  <a:srgbClr val="0070C0"/>
                </a:solidFill>
                <a:latin typeface="Courier New"/>
                <a:ea typeface="Courier New"/>
                <a:cs typeface="Courier New"/>
                <a:sym typeface="Courier New"/>
              </a:rPr>
              <a:t>in</a:t>
            </a:r>
            <a:r>
              <a:rPr lang="en" sz="1200" dirty="0">
                <a:latin typeface="Courier New"/>
                <a:ea typeface="Courier New"/>
                <a:cs typeface="Courier New"/>
                <a:sym typeface="Courier New"/>
              </a:rPr>
              <a:t> </a:t>
            </a: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a:t>
            </a:r>
          </a:p>
          <a:p>
            <a:pPr lvl="0" rtl="0">
              <a:buNone/>
            </a:pPr>
            <a:r>
              <a:rPr lang="en" sz="1200" dirty="0">
                <a:latin typeface="Courier New"/>
                <a:ea typeface="Courier New"/>
                <a:cs typeface="Courier New"/>
                <a:sym typeface="Courier New"/>
              </a:rPr>
              <a:t>	line = line.rstrip(</a:t>
            </a:r>
            <a:r>
              <a:rPr lang="en" sz="1200" dirty="0">
                <a:solidFill>
                  <a:schemeClr val="tx1">
                    <a:lumMod val="50000"/>
                    <a:lumOff val="50000"/>
                  </a:schemeClr>
                </a:solidFill>
                <a:latin typeface="Courier New"/>
                <a:ea typeface="Courier New"/>
                <a:cs typeface="Courier New"/>
                <a:sym typeface="Courier New"/>
              </a:rPr>
              <a:t>'\n'</a:t>
            </a:r>
            <a:r>
              <a:rPr lang="en" sz="1200" dirty="0">
                <a:latin typeface="Courier New"/>
                <a:ea typeface="Courier New"/>
                <a:cs typeface="Courier New"/>
                <a:sym typeface="Courier New"/>
              </a:rPr>
              <a:t>)</a:t>
            </a:r>
          </a:p>
          <a:p>
            <a:pPr lvl="0" rtl="0">
              <a:buNone/>
            </a:pPr>
            <a:r>
              <a:rPr lang="en" sz="1200" dirty="0">
                <a:latin typeface="Courier New"/>
                <a:ea typeface="Courier New"/>
                <a:cs typeface="Courier New"/>
                <a:sym typeface="Courier New"/>
              </a:rPr>
              <a:t>	(</a:t>
            </a:r>
            <a:r>
              <a:rPr lang="en" sz="1200" dirty="0" err="1">
                <a:latin typeface="Courier New"/>
                <a:ea typeface="Courier New"/>
                <a:cs typeface="Courier New"/>
                <a:sym typeface="Courier New"/>
              </a:rPr>
              <a:t>t_id</a:t>
            </a:r>
            <a:r>
              <a:rPr lang="en" sz="1200" dirty="0">
                <a:latin typeface="Courier New"/>
                <a:ea typeface="Courier New"/>
                <a:cs typeface="Courier New"/>
                <a:sym typeface="Courier New"/>
              </a:rPr>
              <a:t>, len) = line.split()  </a:t>
            </a:r>
            <a:r>
              <a:rPr lang="en" sz="1200" i="1" dirty="0">
                <a:solidFill>
                  <a:schemeClr val="accent3">
                    <a:lumMod val="75000"/>
                  </a:schemeClr>
                </a:solidFill>
                <a:latin typeface="Courier New"/>
                <a:ea typeface="Courier New"/>
                <a:cs typeface="Courier New"/>
                <a:sym typeface="Courier New"/>
              </a:rPr>
              <a:t>#split on whitespace</a:t>
            </a:r>
          </a:p>
          <a:p>
            <a:pPr lvl="0" rtl="0">
              <a:buNone/>
            </a:pPr>
            <a:r>
              <a:rPr lang="en" sz="1200" dirty="0">
                <a:latin typeface="Courier New"/>
                <a:ea typeface="Courier New"/>
                <a:cs typeface="Courier New"/>
                <a:sym typeface="Courier New"/>
              </a:rPr>
              <a:t>	lengths[</a:t>
            </a:r>
            <a:r>
              <a:rPr lang="en" sz="1200" dirty="0" err="1">
                <a:latin typeface="Courier New"/>
                <a:ea typeface="Courier New"/>
                <a:cs typeface="Courier New"/>
                <a:sym typeface="Courier New"/>
              </a:rPr>
              <a:t>t_id</a:t>
            </a:r>
            <a:r>
              <a:rPr lang="en" sz="1200" dirty="0">
                <a:latin typeface="Courier New"/>
                <a:ea typeface="Courier New"/>
                <a:cs typeface="Courier New"/>
                <a:sym typeface="Courier New"/>
              </a:rPr>
              <a:t>] = len         </a:t>
            </a:r>
            <a:r>
              <a:rPr lang="en" sz="1200" i="1" dirty="0">
                <a:solidFill>
                  <a:schemeClr val="accent3">
                    <a:lumMod val="75000"/>
                  </a:schemeClr>
                </a:solidFill>
                <a:latin typeface="Courier New"/>
                <a:ea typeface="Courier New"/>
                <a:cs typeface="Courier New"/>
                <a:sym typeface="Courier New"/>
              </a:rPr>
              <a:t>#store len in hash labeled by the </a:t>
            </a:r>
            <a:r>
              <a:rPr lang="en" sz="1200" i="1" dirty="0" err="1">
                <a:solidFill>
                  <a:schemeClr val="accent3">
                    <a:lumMod val="75000"/>
                  </a:schemeClr>
                </a:solidFill>
                <a:latin typeface="Courier New"/>
                <a:ea typeface="Courier New"/>
                <a:cs typeface="Courier New"/>
                <a:sym typeface="Courier New"/>
              </a:rPr>
              <a:t>t_id</a:t>
            </a:r>
            <a:endParaRPr lang="en" sz="1200" i="1" dirty="0">
              <a:solidFill>
                <a:schemeClr val="accent3">
                  <a:lumMod val="75000"/>
                </a:schemeClr>
              </a:solidFill>
              <a:latin typeface="Courier New"/>
              <a:ea typeface="Courier New"/>
              <a:cs typeface="Courier New"/>
              <a:sym typeface="Courier New"/>
            </a:endParaRPr>
          </a:p>
          <a:p>
            <a:pPr lvl="0" rtl="0">
              <a:buNone/>
            </a:pP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.close()</a:t>
            </a:r>
          </a:p>
          <a:p>
            <a:endParaRPr lang="en" sz="1200" dirty="0">
              <a:latin typeface="Courier New"/>
              <a:ea typeface="Courier New"/>
              <a:cs typeface="Courier New"/>
              <a:sym typeface="Courier New"/>
            </a:endParaRPr>
          </a:p>
          <a:p>
            <a:pPr>
              <a:buNone/>
            </a:pPr>
            <a:r>
              <a:rPr lang="en" sz="1800" dirty="0"/>
              <a:t>... continued on next slide</a:t>
            </a:r>
          </a:p>
        </p:txBody>
      </p:sp>
    </p:spTree>
    <p:extLst>
      <p:ext uri="{BB962C8B-B14F-4D97-AF65-F5344CB8AC3E}">
        <p14:creationId xmlns:p14="http://schemas.microsoft.com/office/powerpoint/2010/main" val="2723355021"/>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551700" y="228600"/>
            <a:ext cx="8229600" cy="1143000"/>
          </a:xfrm>
          <a:prstGeom prst="rect">
            <a:avLst/>
          </a:prstGeom>
        </p:spPr>
        <p:txBody>
          <a:bodyPr lIns="91425" tIns="91425" rIns="91425" bIns="91425" anchor="b" anchorCtr="0">
            <a:noAutofit/>
          </a:bodyPr>
          <a:lstStyle/>
          <a:p>
            <a:pPr>
              <a:buNone/>
            </a:pPr>
            <a:r>
              <a:rPr lang="en"/>
              <a:t>Ex. cont.: Code pt. 2</a:t>
            </a:r>
          </a:p>
        </p:txBody>
      </p:sp>
      <p:sp>
        <p:nvSpPr>
          <p:cNvPr id="296" name="Shape 296"/>
          <p:cNvSpPr txBox="1">
            <a:spLocks noGrp="1"/>
          </p:cNvSpPr>
          <p:nvPr>
            <p:ph idx="1"/>
          </p:nvPr>
        </p:nvSpPr>
        <p:spPr>
          <a:xfrm>
            <a:off x="304800" y="1600200"/>
            <a:ext cx="8610600" cy="4525963"/>
          </a:xfrm>
          <a:prstGeom prst="rect">
            <a:avLst/>
          </a:prstGeom>
        </p:spPr>
        <p:txBody>
          <a:bodyPr lIns="91425" tIns="91425" rIns="91425" bIns="91425" anchor="t" anchorCtr="0">
            <a:noAutofit/>
          </a:bodyPr>
          <a:lstStyle/>
          <a:p>
            <a:pPr lvl="0" rtl="0">
              <a:buClr>
                <a:srgbClr val="000000"/>
              </a:buClr>
              <a:buSzPct val="91666"/>
              <a:buFont typeface="Arial"/>
              <a:buNone/>
            </a:pPr>
            <a:r>
              <a:rPr lang="en" sz="1200" i="1" dirty="0">
                <a:solidFill>
                  <a:schemeClr val="accent3">
                    <a:lumMod val="75000"/>
                  </a:schemeClr>
                </a:solidFill>
                <a:latin typeface="Courier New"/>
                <a:ea typeface="Courier New"/>
                <a:cs typeface="Courier New"/>
                <a:sym typeface="Courier New"/>
              </a:rPr>
              <a:t># read in TSS, use stored lengths to normalize, </a:t>
            </a:r>
          </a:p>
          <a:p>
            <a:pPr lvl="0" rtl="0">
              <a:buClr>
                <a:srgbClr val="000000"/>
              </a:buClr>
              <a:buSzPct val="91666"/>
              <a:buFont typeface="Arial"/>
              <a:buNone/>
            </a:pPr>
            <a:r>
              <a:rPr lang="en" sz="1200" i="1" dirty="0">
                <a:solidFill>
                  <a:schemeClr val="accent3">
                    <a:lumMod val="75000"/>
                  </a:schemeClr>
                </a:solidFill>
                <a:latin typeface="Courier New"/>
                <a:ea typeface="Courier New"/>
                <a:cs typeface="Courier New"/>
                <a:sym typeface="Courier New"/>
              </a:rPr>
              <a:t># then print. No need to store TSS.</a:t>
            </a:r>
          </a:p>
          <a:p>
            <a:pPr lvl="0" rtl="0">
              <a:buClr>
                <a:srgbClr val="000000"/>
              </a:buClr>
              <a:buSzPct val="91666"/>
              <a:buFont typeface="Arial"/>
              <a:buNone/>
            </a:pPr>
            <a:r>
              <a:rPr lang="en" sz="1200" dirty="0">
                <a:latin typeface="Courier New"/>
                <a:ea typeface="Courier New"/>
                <a:cs typeface="Courier New"/>
                <a:sym typeface="Courier New"/>
              </a:rPr>
              <a:t>output = open(normOut, </a:t>
            </a:r>
            <a:r>
              <a:rPr lang="en" sz="1200" dirty="0">
                <a:solidFill>
                  <a:schemeClr val="tx1">
                    <a:lumMod val="50000"/>
                    <a:lumOff val="50000"/>
                  </a:schemeClr>
                </a:solidFill>
                <a:latin typeface="Courier New"/>
                <a:ea typeface="Courier New"/>
                <a:cs typeface="Courier New"/>
                <a:sym typeface="Courier New"/>
              </a:rPr>
              <a:t>'w'</a:t>
            </a:r>
            <a:r>
              <a:rPr lang="en" sz="1200" dirty="0">
                <a:latin typeface="Courier New"/>
                <a:ea typeface="Courier New"/>
                <a:cs typeface="Courier New"/>
                <a:sym typeface="Courier New"/>
              </a:rPr>
              <a:t>)</a:t>
            </a:r>
          </a:p>
          <a:p>
            <a:pPr lvl="0" rtl="0">
              <a:buClr>
                <a:srgbClr val="000000"/>
              </a:buClr>
              <a:buSzPct val="91666"/>
              <a:buFont typeface="Arial"/>
              <a:buNone/>
            </a:pPr>
            <a:r>
              <a:rPr lang="en" sz="1200" dirty="0">
                <a:latin typeface="Courier New"/>
                <a:ea typeface="Courier New"/>
                <a:cs typeface="Courier New"/>
                <a:sym typeface="Courier New"/>
              </a:rPr>
              <a:t>output.write(</a:t>
            </a:r>
            <a:r>
              <a:rPr lang="en" sz="1200" dirty="0">
                <a:solidFill>
                  <a:schemeClr val="tx1">
                    <a:lumMod val="50000"/>
                    <a:lumOff val="50000"/>
                  </a:schemeClr>
                </a:solidFill>
                <a:latin typeface="Courier New"/>
                <a:ea typeface="Courier New"/>
                <a:cs typeface="Courier New"/>
                <a:sym typeface="Courier New"/>
              </a:rPr>
              <a:t>"RelativePos\n"</a:t>
            </a:r>
            <a:r>
              <a:rPr lang="en" sz="1200" dirty="0">
                <a:latin typeface="Courier New"/>
                <a:ea typeface="Courier New"/>
                <a:cs typeface="Courier New"/>
                <a:sym typeface="Courier New"/>
              </a:rPr>
              <a:t>)	           </a:t>
            </a:r>
            <a:r>
              <a:rPr lang="en" sz="1200" i="1" dirty="0">
                <a:solidFill>
                  <a:schemeClr val="accent3">
                    <a:lumMod val="75000"/>
                  </a:schemeClr>
                </a:solidFill>
                <a:latin typeface="Courier New"/>
                <a:ea typeface="Courier New"/>
                <a:cs typeface="Courier New"/>
                <a:sym typeface="Courier New"/>
              </a:rPr>
              <a:t>#header line for output file</a:t>
            </a:r>
          </a:p>
          <a:p>
            <a:pPr lvl="0" rtl="0">
              <a:buClr>
                <a:srgbClr val="000000"/>
              </a:buClr>
              <a:buSzPct val="91666"/>
              <a:buFont typeface="Arial"/>
              <a:buNone/>
            </a:pP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 = open(tssFile, </a:t>
            </a:r>
            <a:r>
              <a:rPr lang="en" sz="1200" dirty="0">
                <a:solidFill>
                  <a:schemeClr val="tx1">
                    <a:lumMod val="50000"/>
                    <a:lumOff val="50000"/>
                  </a:schemeClr>
                </a:solidFill>
                <a:latin typeface="Courier New"/>
                <a:ea typeface="Courier New"/>
                <a:cs typeface="Courier New"/>
                <a:sym typeface="Courier New"/>
              </a:rPr>
              <a:t>'r'</a:t>
            </a:r>
            <a:r>
              <a:rPr lang="en" sz="1200" dirty="0">
                <a:latin typeface="Courier New"/>
                <a:ea typeface="Courier New"/>
                <a:cs typeface="Courier New"/>
                <a:sym typeface="Courier New"/>
              </a:rPr>
              <a:t>)	</a:t>
            </a:r>
          </a:p>
          <a:p>
            <a:pPr lvl="0" rtl="0">
              <a:buClr>
                <a:srgbClr val="000000"/>
              </a:buClr>
              <a:buSzPct val="91666"/>
              <a:buFont typeface="Arial"/>
              <a:buNone/>
            </a:pP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.readline()                           </a:t>
            </a:r>
            <a:r>
              <a:rPr lang="en" sz="1200" i="1" dirty="0">
                <a:solidFill>
                  <a:schemeClr val="accent3">
                    <a:lumMod val="75000"/>
                  </a:schemeClr>
                </a:solidFill>
                <a:latin typeface="Courier New"/>
                <a:ea typeface="Courier New"/>
                <a:cs typeface="Courier New"/>
                <a:sym typeface="Courier New"/>
              </a:rPr>
              <a:t>#skip header in input file</a:t>
            </a:r>
          </a:p>
          <a:p>
            <a:pPr lvl="0" rtl="0">
              <a:buClr>
                <a:srgbClr val="000000"/>
              </a:buClr>
              <a:buSzPct val="91666"/>
              <a:buFont typeface="Arial"/>
              <a:buNone/>
            </a:pPr>
            <a:r>
              <a:rPr lang="en" sz="1200" dirty="0">
                <a:solidFill>
                  <a:srgbClr val="0070C0"/>
                </a:solidFill>
                <a:latin typeface="Courier New"/>
                <a:ea typeface="Courier New"/>
                <a:cs typeface="Courier New"/>
                <a:sym typeface="Courier New"/>
              </a:rPr>
              <a:t>for</a:t>
            </a:r>
            <a:r>
              <a:rPr lang="en" sz="1200" dirty="0">
                <a:latin typeface="Courier New"/>
                <a:ea typeface="Courier New"/>
                <a:cs typeface="Courier New"/>
                <a:sym typeface="Courier New"/>
              </a:rPr>
              <a:t> line </a:t>
            </a:r>
            <a:r>
              <a:rPr lang="en" sz="1200" dirty="0">
                <a:solidFill>
                  <a:srgbClr val="0070C0"/>
                </a:solidFill>
                <a:latin typeface="Courier New"/>
                <a:ea typeface="Courier New"/>
                <a:cs typeface="Courier New"/>
                <a:sym typeface="Courier New"/>
              </a:rPr>
              <a:t>in</a:t>
            </a:r>
            <a:r>
              <a:rPr lang="en" sz="1200" dirty="0">
                <a:latin typeface="Courier New"/>
                <a:ea typeface="Courier New"/>
                <a:cs typeface="Courier New"/>
                <a:sym typeface="Courier New"/>
              </a:rPr>
              <a:t> </a:t>
            </a: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a:t>
            </a:r>
          </a:p>
          <a:p>
            <a:pPr lvl="0" rtl="0">
              <a:buClr>
                <a:srgbClr val="000000"/>
              </a:buClr>
              <a:buSzPct val="91666"/>
              <a:buFont typeface="Arial"/>
              <a:buNone/>
            </a:pPr>
            <a:r>
              <a:rPr lang="en" sz="1200" dirty="0">
                <a:latin typeface="Courier New"/>
                <a:ea typeface="Courier New"/>
                <a:cs typeface="Courier New"/>
                <a:sym typeface="Courier New"/>
              </a:rPr>
              <a:t>	line = line.rstrip(</a:t>
            </a:r>
            <a:r>
              <a:rPr lang="en" sz="1200" dirty="0">
                <a:solidFill>
                  <a:schemeClr val="tx1">
                    <a:lumMod val="50000"/>
                    <a:lumOff val="50000"/>
                  </a:schemeClr>
                </a:solidFill>
                <a:latin typeface="Courier New"/>
                <a:ea typeface="Courier New"/>
                <a:cs typeface="Courier New"/>
                <a:sym typeface="Courier New"/>
              </a:rPr>
              <a:t>'\n'</a:t>
            </a:r>
            <a:r>
              <a:rPr lang="en" sz="1200" dirty="0">
                <a:latin typeface="Courier New"/>
                <a:ea typeface="Courier New"/>
                <a:cs typeface="Courier New"/>
                <a:sym typeface="Courier New"/>
              </a:rPr>
              <a:t>)</a:t>
            </a:r>
          </a:p>
          <a:p>
            <a:pPr lvl="0" rtl="0">
              <a:buClr>
                <a:srgbClr val="000000"/>
              </a:buClr>
              <a:buSzPct val="91666"/>
              <a:buFont typeface="Arial"/>
              <a:buNone/>
            </a:pPr>
            <a:r>
              <a:rPr lang="en" sz="1200" dirty="0">
                <a:latin typeface="Courier New"/>
                <a:ea typeface="Courier New"/>
                <a:cs typeface="Courier New"/>
                <a:sym typeface="Courier New"/>
              </a:rPr>
              <a:t>	data = line.split()                  </a:t>
            </a:r>
            <a:r>
              <a:rPr lang="en" sz="1200" i="1" dirty="0">
                <a:solidFill>
                  <a:schemeClr val="accent3">
                    <a:lumMod val="75000"/>
                  </a:schemeClr>
                </a:solidFill>
                <a:latin typeface="Courier New"/>
                <a:ea typeface="Courier New"/>
                <a:cs typeface="Courier New"/>
                <a:sym typeface="Courier New"/>
              </a:rPr>
              <a:t>#data is now a LIST</a:t>
            </a:r>
          </a:p>
          <a:p>
            <a:pPr lvl="0" rtl="0">
              <a:buClr>
                <a:srgbClr val="000000"/>
              </a:buClr>
              <a:buSzPct val="91666"/>
              <a:buFont typeface="Arial"/>
              <a:buNone/>
            </a:pPr>
            <a:r>
              <a:rPr lang="en" sz="1200" dirty="0">
                <a:latin typeface="Courier New"/>
                <a:ea typeface="Courier New"/>
                <a:cs typeface="Courier New"/>
                <a:sym typeface="Courier New"/>
              </a:rPr>
              <a:t>	</a:t>
            </a:r>
            <a:r>
              <a:rPr lang="en" sz="1200" dirty="0" err="1">
                <a:latin typeface="Courier New"/>
                <a:ea typeface="Courier New"/>
                <a:cs typeface="Courier New"/>
                <a:sym typeface="Courier New"/>
              </a:rPr>
              <a:t>t_id</a:t>
            </a:r>
            <a:r>
              <a:rPr lang="en" sz="1200" dirty="0">
                <a:latin typeface="Courier New"/>
                <a:ea typeface="Courier New"/>
                <a:cs typeface="Courier New"/>
                <a:sym typeface="Courier New"/>
              </a:rPr>
              <a:t> = data[</a:t>
            </a:r>
            <a:r>
              <a:rPr lang="en" sz="1200" dirty="0">
                <a:solidFill>
                  <a:srgbClr val="FF0000"/>
                </a:solidFill>
                <a:latin typeface="Courier New"/>
                <a:ea typeface="Courier New"/>
                <a:cs typeface="Courier New"/>
                <a:sym typeface="Courier New"/>
              </a:rPr>
              <a:t>0</a:t>
            </a:r>
            <a:r>
              <a:rPr lang="en" sz="1200" dirty="0">
                <a:latin typeface="Courier New"/>
                <a:ea typeface="Courier New"/>
                <a:cs typeface="Courier New"/>
                <a:sym typeface="Courier New"/>
              </a:rPr>
              <a:t>]                         </a:t>
            </a:r>
            <a:r>
              <a:rPr lang="en" sz="1200" i="1" dirty="0">
                <a:solidFill>
                  <a:schemeClr val="accent3">
                    <a:lumMod val="75000"/>
                  </a:schemeClr>
                </a:solidFill>
                <a:latin typeface="Courier New"/>
                <a:ea typeface="Courier New"/>
                <a:cs typeface="Courier New"/>
                <a:sym typeface="Courier New"/>
              </a:rPr>
              <a:t>#</a:t>
            </a:r>
            <a:r>
              <a:rPr lang="en" sz="1200" i="1" dirty="0" err="1">
                <a:solidFill>
                  <a:schemeClr val="accent3">
                    <a:lumMod val="75000"/>
                  </a:schemeClr>
                </a:solidFill>
                <a:latin typeface="Courier New"/>
                <a:ea typeface="Courier New"/>
                <a:cs typeface="Courier New"/>
                <a:sym typeface="Courier New"/>
              </a:rPr>
              <a:t>t_id</a:t>
            </a:r>
            <a:r>
              <a:rPr lang="en" sz="1200" i="1" dirty="0">
                <a:solidFill>
                  <a:schemeClr val="accent3">
                    <a:lumMod val="75000"/>
                  </a:schemeClr>
                </a:solidFill>
                <a:latin typeface="Courier New"/>
                <a:ea typeface="Courier New"/>
                <a:cs typeface="Courier New"/>
                <a:sym typeface="Courier New"/>
              </a:rPr>
              <a:t> is the first data value in the list</a:t>
            </a:r>
          </a:p>
          <a:p>
            <a:pPr lvl="0" rtl="0">
              <a:buClr>
                <a:srgbClr val="000000"/>
              </a:buClr>
              <a:buSzPct val="91666"/>
              <a:buFont typeface="Arial"/>
              <a:buNone/>
            </a:pPr>
            <a:r>
              <a:rPr lang="en" sz="1200" dirty="0">
                <a:latin typeface="Courier New"/>
                <a:ea typeface="Courier New"/>
                <a:cs typeface="Courier New"/>
                <a:sym typeface="Courier New"/>
              </a:rPr>
              <a:t>	tss = float(data[</a:t>
            </a:r>
            <a:r>
              <a:rPr lang="en" sz="1200" dirty="0">
                <a:solidFill>
                  <a:srgbClr val="FF0000"/>
                </a:solidFill>
                <a:latin typeface="Courier New"/>
                <a:ea typeface="Courier New"/>
                <a:cs typeface="Courier New"/>
                <a:sym typeface="Courier New"/>
              </a:rPr>
              <a:t>2</a:t>
            </a:r>
            <a:r>
              <a:rPr lang="en" sz="1200" dirty="0">
                <a:latin typeface="Courier New"/>
                <a:ea typeface="Courier New"/>
                <a:cs typeface="Courier New"/>
                <a:sym typeface="Courier New"/>
              </a:rPr>
              <a:t>])                 </a:t>
            </a:r>
            <a:r>
              <a:rPr lang="en" sz="1200" i="1" dirty="0">
                <a:solidFill>
                  <a:schemeClr val="accent3">
                    <a:lumMod val="75000"/>
                  </a:schemeClr>
                </a:solidFill>
                <a:latin typeface="Courier New"/>
                <a:ea typeface="Courier New"/>
                <a:cs typeface="Courier New"/>
                <a:sym typeface="Courier New"/>
              </a:rPr>
              <a:t>#start site is third data value in the list</a:t>
            </a:r>
          </a:p>
          <a:p>
            <a:pPr lvl="0" rtl="0">
              <a:buClr>
                <a:srgbClr val="000000"/>
              </a:buClr>
              <a:buSzPct val="91666"/>
              <a:buFont typeface="Arial"/>
              <a:buNone/>
            </a:pP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if</a:t>
            </a:r>
            <a:r>
              <a:rPr lang="en" sz="1200" dirty="0">
                <a:latin typeface="Courier New"/>
                <a:ea typeface="Courier New"/>
                <a:cs typeface="Courier New"/>
                <a:sym typeface="Courier New"/>
              </a:rPr>
              <a:t> </a:t>
            </a:r>
            <a:r>
              <a:rPr lang="en" sz="1200" dirty="0" err="1">
                <a:latin typeface="Courier New"/>
                <a:ea typeface="Courier New"/>
                <a:cs typeface="Courier New"/>
                <a:sym typeface="Courier New"/>
              </a:rPr>
              <a:t>t_id</a:t>
            </a: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in</a:t>
            </a:r>
            <a:r>
              <a:rPr lang="en" sz="1200" dirty="0">
                <a:latin typeface="Courier New"/>
                <a:ea typeface="Courier New"/>
                <a:cs typeface="Courier New"/>
                <a:sym typeface="Courier New"/>
              </a:rPr>
              <a:t> lengths:           </a:t>
            </a:r>
            <a:r>
              <a:rPr lang="en" sz="1200" i="1" dirty="0">
                <a:solidFill>
                  <a:schemeClr val="accent3">
                    <a:lumMod val="75000"/>
                  </a:schemeClr>
                </a:solidFill>
                <a:latin typeface="Courier New"/>
                <a:ea typeface="Courier New"/>
                <a:cs typeface="Courier New"/>
                <a:sym typeface="Courier New"/>
              </a:rPr>
              <a:t>#make sure there is an entry in hash for this </a:t>
            </a:r>
            <a:r>
              <a:rPr lang="en" sz="1200" i="1" dirty="0" err="1">
                <a:solidFill>
                  <a:schemeClr val="accent3">
                    <a:lumMod val="75000"/>
                  </a:schemeClr>
                </a:solidFill>
                <a:latin typeface="Courier New"/>
                <a:ea typeface="Courier New"/>
                <a:cs typeface="Courier New"/>
                <a:sym typeface="Courier New"/>
              </a:rPr>
              <a:t>t_id</a:t>
            </a:r>
            <a:r>
              <a:rPr lang="en" sz="1200" b="1" i="1" dirty="0">
                <a:solidFill>
                  <a:srgbClr val="0000FF"/>
                </a:solidFill>
                <a:latin typeface="Courier New"/>
                <a:ea typeface="Courier New"/>
                <a:cs typeface="Courier New"/>
                <a:sym typeface="Courier New"/>
              </a:rPr>
              <a:t>**</a:t>
            </a:r>
          </a:p>
          <a:p>
            <a:pPr lvl="0" rtl="0">
              <a:buClr>
                <a:srgbClr val="000000"/>
              </a:buClr>
              <a:buSzPct val="91666"/>
              <a:buFont typeface="Arial"/>
              <a:buNone/>
            </a:pPr>
            <a:r>
              <a:rPr lang="en" sz="1200" dirty="0">
                <a:latin typeface="Courier New"/>
                <a:ea typeface="Courier New"/>
                <a:cs typeface="Courier New"/>
                <a:sym typeface="Courier New"/>
              </a:rPr>
              <a:t>		fullLen = int(lengths[</a:t>
            </a:r>
            <a:r>
              <a:rPr lang="en" sz="1200" dirty="0" err="1">
                <a:latin typeface="Courier New"/>
                <a:ea typeface="Courier New"/>
                <a:cs typeface="Courier New"/>
                <a:sym typeface="Courier New"/>
              </a:rPr>
              <a:t>t_id</a:t>
            </a:r>
            <a:r>
              <a:rPr lang="en" sz="1200" dirty="0">
                <a:latin typeface="Courier New"/>
                <a:ea typeface="Courier New"/>
                <a:cs typeface="Courier New"/>
                <a:sym typeface="Courier New"/>
              </a:rPr>
              <a:t>])     </a:t>
            </a:r>
            <a:r>
              <a:rPr lang="en" sz="1200" i="1" dirty="0">
                <a:solidFill>
                  <a:schemeClr val="accent3">
                    <a:lumMod val="75000"/>
                  </a:schemeClr>
                </a:solidFill>
                <a:latin typeface="Courier New"/>
                <a:ea typeface="Courier New"/>
                <a:cs typeface="Courier New"/>
                <a:sym typeface="Courier New"/>
              </a:rPr>
              <a:t>#using hash, lookup the length of this transc</a:t>
            </a:r>
          </a:p>
          <a:p>
            <a:pPr lvl="0" rtl="0">
              <a:buClr>
                <a:srgbClr val="000000"/>
              </a:buClr>
              <a:buSzPct val="91666"/>
              <a:buFont typeface="Arial"/>
              <a:buNone/>
            </a:pPr>
            <a:r>
              <a:rPr lang="en" sz="1200" dirty="0">
                <a:latin typeface="Courier New"/>
                <a:ea typeface="Courier New"/>
                <a:cs typeface="Courier New"/>
                <a:sym typeface="Courier New"/>
              </a:rPr>
              <a:t>		norm = tss / fullLen           </a:t>
            </a:r>
            <a:r>
              <a:rPr lang="en" sz="1200" i="1" dirty="0">
                <a:solidFill>
                  <a:schemeClr val="accent3">
                    <a:lumMod val="75000"/>
                  </a:schemeClr>
                </a:solidFill>
                <a:latin typeface="Courier New"/>
                <a:ea typeface="Courier New"/>
                <a:cs typeface="Courier New"/>
                <a:sym typeface="Courier New"/>
              </a:rPr>
              <a:t>#divide start position by full length</a:t>
            </a:r>
            <a:r>
              <a:rPr lang="en" sz="1200" dirty="0">
                <a:solidFill>
                  <a:schemeClr val="accent3">
                    <a:lumMod val="75000"/>
                  </a:schemeClr>
                </a:solidFill>
                <a:latin typeface="Courier New"/>
                <a:ea typeface="Courier New"/>
                <a:cs typeface="Courier New"/>
                <a:sym typeface="Courier New"/>
              </a:rPr>
              <a:t> </a:t>
            </a:r>
          </a:p>
          <a:p>
            <a:pPr lvl="0" rtl="0">
              <a:buClr>
                <a:srgbClr val="000000"/>
              </a:buClr>
              <a:buSzPct val="91666"/>
              <a:buFont typeface="Arial"/>
              <a:buNone/>
            </a:pPr>
            <a:r>
              <a:rPr lang="en" sz="1200" dirty="0">
                <a:latin typeface="Courier New"/>
                <a:ea typeface="Courier New"/>
                <a:cs typeface="Courier New"/>
                <a:sym typeface="Courier New"/>
              </a:rPr>
              <a:t>		output.write(str(norm) + </a:t>
            </a:r>
            <a:r>
              <a:rPr lang="en" sz="1200" dirty="0">
                <a:solidFill>
                  <a:schemeClr val="tx1">
                    <a:lumMod val="50000"/>
                    <a:lumOff val="50000"/>
                  </a:schemeClr>
                </a:solidFill>
                <a:latin typeface="Courier New"/>
                <a:ea typeface="Courier New"/>
                <a:cs typeface="Courier New"/>
                <a:sym typeface="Courier New"/>
              </a:rPr>
              <a:t>"\n"</a:t>
            </a:r>
            <a:r>
              <a:rPr lang="en" sz="1200" dirty="0">
                <a:latin typeface="Courier New"/>
                <a:ea typeface="Courier New"/>
                <a:cs typeface="Courier New"/>
                <a:sym typeface="Courier New"/>
              </a:rPr>
              <a:t>) </a:t>
            </a:r>
            <a:r>
              <a:rPr lang="en" sz="1200" i="1" dirty="0">
                <a:solidFill>
                  <a:schemeClr val="accent3">
                    <a:lumMod val="75000"/>
                  </a:schemeClr>
                </a:solidFill>
                <a:latin typeface="Courier New"/>
                <a:ea typeface="Courier New"/>
                <a:cs typeface="Courier New"/>
                <a:sym typeface="Courier New"/>
              </a:rPr>
              <a:t>#output the result to a file</a:t>
            </a:r>
          </a:p>
          <a:p>
            <a:pPr lvl="0">
              <a:buClr>
                <a:srgbClr val="000000"/>
              </a:buClr>
              <a:buSzPct val="91666"/>
              <a:buNone/>
            </a:pPr>
            <a:r>
              <a:rPr lang="en" sz="1200" i="1" dirty="0">
                <a:solidFill>
                  <a:schemeClr val="accent3">
                    <a:lumMod val="75000"/>
                  </a:schemeClr>
                </a:solidFill>
                <a:latin typeface="Courier New"/>
                <a:ea typeface="Courier New"/>
                <a:cs typeface="Courier New"/>
                <a:sym typeface="Courier New"/>
              </a:rPr>
              <a:t>		</a:t>
            </a:r>
            <a:r>
              <a:rPr lang="en-US" sz="1200" dirty="0" err="1">
                <a:latin typeface="Courier New"/>
                <a:ea typeface="Courier New"/>
                <a:cs typeface="Courier New"/>
                <a:sym typeface="Courier New"/>
              </a:rPr>
              <a:t>normLengths.append</a:t>
            </a:r>
            <a:r>
              <a:rPr lang="en-US" sz="1200" dirty="0">
                <a:latin typeface="Courier New"/>
                <a:ea typeface="Courier New"/>
                <a:cs typeface="Courier New"/>
                <a:sym typeface="Courier New"/>
              </a:rPr>
              <a:t>(norm)       </a:t>
            </a:r>
            <a:r>
              <a:rPr lang="en-US" sz="1200" i="1" dirty="0">
                <a:solidFill>
                  <a:schemeClr val="accent3">
                    <a:lumMod val="75000"/>
                  </a:schemeClr>
                </a:solidFill>
                <a:latin typeface="Courier New"/>
                <a:ea typeface="Courier New"/>
                <a:cs typeface="Courier New"/>
                <a:sym typeface="Courier New"/>
              </a:rPr>
              <a:t># also add the result to a list for graphing later</a:t>
            </a:r>
            <a:endParaRPr lang="en" sz="1200" i="1" dirty="0">
              <a:solidFill>
                <a:schemeClr val="accent3">
                  <a:lumMod val="75000"/>
                </a:schemeClr>
              </a:solidFill>
              <a:latin typeface="Courier New"/>
              <a:ea typeface="Courier New"/>
              <a:cs typeface="Courier New"/>
              <a:sym typeface="Courier New"/>
            </a:endParaRPr>
          </a:p>
          <a:p>
            <a:pPr lvl="0" rtl="0">
              <a:buClr>
                <a:srgbClr val="000000"/>
              </a:buClr>
              <a:buSzPct val="91666"/>
              <a:buFont typeface="Arial"/>
              <a:buNone/>
            </a:pPr>
            <a:r>
              <a:rPr lang="en-US" sz="1200" dirty="0">
                <a:latin typeface="Courier New"/>
                <a:ea typeface="Courier New"/>
                <a:cs typeface="Courier New"/>
                <a:sym typeface="Courier New"/>
              </a:rPr>
              <a:t>ins</a:t>
            </a:r>
            <a:r>
              <a:rPr lang="en" sz="1200" dirty="0">
                <a:latin typeface="Courier New"/>
                <a:ea typeface="Courier New"/>
                <a:cs typeface="Courier New"/>
                <a:sym typeface="Courier New"/>
              </a:rPr>
              <a:t>.close()</a:t>
            </a:r>
          </a:p>
          <a:p>
            <a:pPr lvl="0" rtl="0">
              <a:buClr>
                <a:srgbClr val="000000"/>
              </a:buClr>
              <a:buSzPct val="91666"/>
              <a:buFont typeface="Arial"/>
              <a:buNone/>
            </a:pPr>
            <a:r>
              <a:rPr lang="en" sz="1200" dirty="0">
                <a:latin typeface="Courier New"/>
                <a:ea typeface="Courier New"/>
                <a:cs typeface="Courier New"/>
                <a:sym typeface="Courier New"/>
              </a:rPr>
              <a:t>output.close()</a:t>
            </a:r>
          </a:p>
          <a:p>
            <a:endParaRPr lang="en" sz="1200" dirty="0">
              <a:latin typeface="Courier New"/>
              <a:ea typeface="Courier New"/>
              <a:cs typeface="Courier New"/>
              <a:sym typeface="Courier New"/>
            </a:endParaRPr>
          </a:p>
          <a:p>
            <a:endParaRPr lang="en" sz="1200" dirty="0">
              <a:latin typeface="Courier New"/>
              <a:ea typeface="Courier New"/>
              <a:cs typeface="Courier New"/>
              <a:sym typeface="Courier New"/>
            </a:endParaRPr>
          </a:p>
        </p:txBody>
      </p:sp>
      <p:sp>
        <p:nvSpPr>
          <p:cNvPr id="297" name="Shape 297"/>
          <p:cNvSpPr txBox="1"/>
          <p:nvPr/>
        </p:nvSpPr>
        <p:spPr>
          <a:xfrm>
            <a:off x="2743200" y="5562600"/>
            <a:ext cx="6038100" cy="95309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a:buNone/>
            </a:pPr>
            <a:r>
              <a:rPr lang="en" sz="1200" b="1" dirty="0">
                <a:solidFill>
                  <a:srgbClr val="0000FF"/>
                </a:solidFill>
              </a:rPr>
              <a:t>** </a:t>
            </a:r>
            <a:r>
              <a:rPr lang="en" sz="1200" dirty="0"/>
              <a:t>If there are transcript ids in the TSS file that were not in the length file, then we will get an error when we try to look up that id in the hash (because it's just not there). If you think there is a chance this might happen (and there almost always is) just add this quick </a:t>
            </a:r>
            <a:r>
              <a:rPr lang="en" sz="1200" dirty="0">
                <a:latin typeface="Courier New"/>
                <a:ea typeface="Courier New"/>
                <a:cs typeface="Courier New"/>
                <a:sym typeface="Courier New"/>
              </a:rPr>
              <a:t>if </a:t>
            </a:r>
            <a:r>
              <a:rPr lang="en" sz="1200" dirty="0"/>
              <a:t>statement to skip over any ids that would cause an error.</a:t>
            </a:r>
          </a:p>
        </p:txBody>
      </p:sp>
    </p:spTree>
    <p:extLst>
      <p:ext uri="{BB962C8B-B14F-4D97-AF65-F5344CB8AC3E}">
        <p14:creationId xmlns:p14="http://schemas.microsoft.com/office/powerpoint/2010/main" val="3725223463"/>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writing</a:t>
            </a:r>
          </a:p>
        </p:txBody>
      </p:sp>
      <p:sp>
        <p:nvSpPr>
          <p:cNvPr id="3" name="Content Placeholder 2"/>
          <p:cNvSpPr>
            <a:spLocks noGrp="1"/>
          </p:cNvSpPr>
          <p:nvPr>
            <p:ph idx="1"/>
          </p:nvPr>
        </p:nvSpPr>
        <p:spPr/>
        <p:txBody>
          <a:bodyPr/>
          <a:lstStyle/>
          <a:p>
            <a:pPr marL="0" indent="0">
              <a:buNone/>
            </a:pPr>
            <a:r>
              <a:rPr lang="en-US" dirty="0"/>
              <a:t>Opening an output file is almost identical to input, with a small difference:</a:t>
            </a:r>
          </a:p>
          <a:p>
            <a:pPr marL="0" indent="0">
              <a:buNone/>
            </a:pPr>
            <a:r>
              <a:rPr lang="en-US" sz="2800" i="1" dirty="0">
                <a:latin typeface="Courier New" pitchFamily="49" charset="0"/>
                <a:cs typeface="Courier New" pitchFamily="49" charset="0"/>
              </a:rPr>
              <a:t>	</a:t>
            </a:r>
          </a:p>
          <a:p>
            <a:pPr marL="0" indent="0" algn="ctr">
              <a:buNone/>
            </a:pPr>
            <a:r>
              <a:rPr lang="en-US" sz="2800" i="1" dirty="0" err="1">
                <a:latin typeface="Courier New" pitchFamily="49" charset="0"/>
                <a:cs typeface="Courier New" pitchFamily="49" charset="0"/>
              </a:rPr>
              <a:t>var</a:t>
            </a:r>
            <a:r>
              <a:rPr lang="en-US" sz="2800" dirty="0">
                <a:latin typeface="Courier New" pitchFamily="49" charset="0"/>
                <a:cs typeface="Courier New" pitchFamily="49" charset="0"/>
              </a:rPr>
              <a:t> = open(</a:t>
            </a:r>
            <a:r>
              <a:rPr lang="en-US" sz="2800" i="1" dirty="0" err="1">
                <a:latin typeface="Courier New" pitchFamily="49" charset="0"/>
                <a:cs typeface="Courier New" pitchFamily="49" charset="0"/>
              </a:rPr>
              <a:t>fileName</a:t>
            </a:r>
            <a:r>
              <a:rPr lang="en-US" sz="2800" dirty="0">
                <a:latin typeface="Courier New" pitchFamily="49" charset="0"/>
                <a:cs typeface="Courier New" pitchFamily="49" charset="0"/>
              </a:rPr>
              <a:t>, </a:t>
            </a:r>
            <a:r>
              <a:rPr lang="en-US" sz="2800" b="1" dirty="0">
                <a:solidFill>
                  <a:srgbClr val="FF0000"/>
                </a:solidFill>
                <a:latin typeface="Courier New" pitchFamily="49" charset="0"/>
                <a:cs typeface="Courier New" pitchFamily="49" charset="0"/>
              </a:rPr>
              <a:t>'w'</a:t>
            </a:r>
            <a:r>
              <a:rPr lang="en-US" sz="2800" dirty="0">
                <a:latin typeface="Courier New" pitchFamily="49" charset="0"/>
                <a:cs typeface="Courier New" pitchFamily="49" charset="0"/>
              </a:rPr>
              <a:t>)</a:t>
            </a:r>
          </a:p>
          <a:p>
            <a:pPr marL="0" indent="0">
              <a:buNone/>
            </a:pPr>
            <a:endParaRPr lang="en-US" sz="2800" dirty="0">
              <a:latin typeface="Courier New" pitchFamily="49" charset="0"/>
              <a:cs typeface="Courier New" pitchFamily="49" charset="0"/>
            </a:endParaRPr>
          </a:p>
          <a:p>
            <a:pPr marL="0" indent="0">
              <a:buNone/>
            </a:pPr>
            <a:r>
              <a:rPr lang="en-US" sz="2800" dirty="0">
                <a:cs typeface="Courier New" pitchFamily="49" charset="0"/>
              </a:rPr>
              <a:t>Example:</a:t>
            </a:r>
          </a:p>
          <a:p>
            <a:pPr marL="0" indent="0">
              <a:buNone/>
            </a:pPr>
            <a:r>
              <a:rPr lang="en-US" sz="2800" dirty="0">
                <a:latin typeface="Courier New" pitchFamily="49" charset="0"/>
                <a:cs typeface="Courier New" pitchFamily="49" charset="0"/>
              </a:rPr>
              <a:t>	</a:t>
            </a:r>
            <a:r>
              <a:rPr lang="en-US" sz="2400" dirty="0" err="1">
                <a:latin typeface="Courier New" pitchFamily="49" charset="0"/>
                <a:cs typeface="Courier New" pitchFamily="49" charset="0"/>
              </a:rPr>
              <a:t>outFile</a:t>
            </a:r>
            <a:r>
              <a:rPr lang="en-US" sz="2400" dirty="0">
                <a:latin typeface="Courier New" pitchFamily="49" charset="0"/>
                <a:cs typeface="Courier New" pitchFamily="49" charset="0"/>
              </a:rPr>
              <a:t> = open("seqs.txt", 'w')</a:t>
            </a:r>
          </a:p>
        </p:txBody>
      </p:sp>
      <p:sp>
        <p:nvSpPr>
          <p:cNvPr id="6" name="Freeform 5"/>
          <p:cNvSpPr/>
          <p:nvPr/>
        </p:nvSpPr>
        <p:spPr>
          <a:xfrm>
            <a:off x="6324600" y="3657600"/>
            <a:ext cx="371475" cy="404127"/>
          </a:xfrm>
          <a:custGeom>
            <a:avLst/>
            <a:gdLst>
              <a:gd name="connsiteX0" fmla="*/ 371475 w 371475"/>
              <a:gd name="connsiteY0" fmla="*/ 0 h 219075"/>
              <a:gd name="connsiteX1" fmla="*/ 285750 w 371475"/>
              <a:gd name="connsiteY1" fmla="*/ 161925 h 219075"/>
              <a:gd name="connsiteX2" fmla="*/ 0 w 371475"/>
              <a:gd name="connsiteY2" fmla="*/ 219075 h 219075"/>
            </a:gdLst>
            <a:ahLst/>
            <a:cxnLst>
              <a:cxn ang="0">
                <a:pos x="connsiteX0" y="connsiteY0"/>
              </a:cxn>
              <a:cxn ang="0">
                <a:pos x="connsiteX1" y="connsiteY1"/>
              </a:cxn>
              <a:cxn ang="0">
                <a:pos x="connsiteX2" y="connsiteY2"/>
              </a:cxn>
            </a:cxnLst>
            <a:rect l="l" t="t" r="r" b="b"/>
            <a:pathLst>
              <a:path w="371475" h="219075">
                <a:moveTo>
                  <a:pt x="371475" y="0"/>
                </a:moveTo>
                <a:cubicBezTo>
                  <a:pt x="359568" y="62706"/>
                  <a:pt x="347662" y="125413"/>
                  <a:pt x="285750" y="161925"/>
                </a:cubicBezTo>
                <a:cubicBezTo>
                  <a:pt x="223838" y="198437"/>
                  <a:pt x="111919" y="208756"/>
                  <a:pt x="0" y="219075"/>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158247" y="3820180"/>
            <a:ext cx="3166353" cy="523220"/>
          </a:xfrm>
          <a:prstGeom prst="rect">
            <a:avLst/>
          </a:prstGeom>
          <a:noFill/>
        </p:spPr>
        <p:txBody>
          <a:bodyPr wrap="square" rtlCol="0">
            <a:spAutoFit/>
          </a:bodyPr>
          <a:lstStyle/>
          <a:p>
            <a:pPr algn="r"/>
            <a:r>
              <a:rPr lang="en-US" sz="1400" dirty="0">
                <a:solidFill>
                  <a:srgbClr val="FF0000"/>
                </a:solidFill>
              </a:rPr>
              <a:t>Important:</a:t>
            </a:r>
            <a:r>
              <a:rPr lang="en-US" sz="1400" dirty="0"/>
              <a:t> opening a file in 'w' mode will overwrite the file if it already exists.</a:t>
            </a:r>
          </a:p>
        </p:txBody>
      </p:sp>
    </p:spTree>
    <p:extLst>
      <p:ext uri="{BB962C8B-B14F-4D97-AF65-F5344CB8AC3E}">
        <p14:creationId xmlns:p14="http://schemas.microsoft.com/office/powerpoint/2010/main" val="2651457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prstGeom prst="rect">
            <a:avLst/>
          </a:prstGeom>
        </p:spPr>
        <p:txBody>
          <a:bodyPr lIns="91425" tIns="91425" rIns="91425" bIns="91425" anchor="b" anchorCtr="0">
            <a:noAutofit/>
          </a:bodyPr>
          <a:lstStyle/>
          <a:p>
            <a:pPr>
              <a:buNone/>
            </a:pPr>
            <a:r>
              <a:rPr lang="en"/>
              <a:t>Ex. cont.: Output</a:t>
            </a:r>
          </a:p>
        </p:txBody>
      </p:sp>
      <p:sp>
        <p:nvSpPr>
          <p:cNvPr id="303" name="Shape 303"/>
          <p:cNvSpPr txBox="1">
            <a:spLocks noGrp="1"/>
          </p:cNvSpPr>
          <p:nvPr>
            <p:ph idx="1"/>
          </p:nvPr>
        </p:nvSpPr>
        <p:spPr>
          <a:prstGeom prst="rect">
            <a:avLst/>
          </a:prstGeom>
        </p:spPr>
        <p:txBody>
          <a:bodyPr lIns="91425" tIns="91425" rIns="91425" bIns="91425" anchor="t" anchorCtr="0">
            <a:noAutofit/>
          </a:bodyPr>
          <a:lstStyle/>
          <a:p>
            <a:pPr>
              <a:buNone/>
            </a:pPr>
            <a:r>
              <a:rPr lang="en" dirty="0"/>
              <a:t>Here's what the output file looks like:</a:t>
            </a:r>
          </a:p>
        </p:txBody>
      </p:sp>
      <p:sp>
        <p:nvSpPr>
          <p:cNvPr id="304" name="Shape 304"/>
          <p:cNvSpPr txBox="1"/>
          <p:nvPr/>
        </p:nvSpPr>
        <p:spPr>
          <a:xfrm>
            <a:off x="563575" y="2619475"/>
            <a:ext cx="1892099" cy="31191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buNone/>
            </a:pPr>
            <a:r>
              <a:rPr lang="en" sz="1200">
                <a:latin typeface="Courier New"/>
                <a:ea typeface="Courier New"/>
                <a:cs typeface="Courier New"/>
                <a:sym typeface="Courier New"/>
              </a:rPr>
              <a:t>RelativePos</a:t>
            </a:r>
          </a:p>
          <a:p>
            <a:pPr lvl="0" rtl="0">
              <a:buNone/>
            </a:pPr>
            <a:r>
              <a:rPr lang="en" sz="1200">
                <a:latin typeface="Courier New"/>
                <a:ea typeface="Courier New"/>
                <a:cs typeface="Courier New"/>
                <a:sym typeface="Courier New"/>
              </a:rPr>
              <a:t>0.0147118921128</a:t>
            </a:r>
          </a:p>
          <a:p>
            <a:pPr lvl="0" rtl="0">
              <a:buNone/>
            </a:pPr>
            <a:r>
              <a:rPr lang="en" sz="1200">
                <a:latin typeface="Courier New"/>
                <a:ea typeface="Courier New"/>
                <a:cs typeface="Courier New"/>
                <a:sym typeface="Courier New"/>
              </a:rPr>
              <a:t>0.0506072874494</a:t>
            </a:r>
          </a:p>
          <a:p>
            <a:pPr lvl="0" rtl="0">
              <a:buNone/>
            </a:pPr>
            <a:r>
              <a:rPr lang="en" sz="1200">
                <a:latin typeface="Courier New"/>
                <a:ea typeface="Courier New"/>
                <a:cs typeface="Courier New"/>
                <a:sym typeface="Courier New"/>
              </a:rPr>
              <a:t>0.0754048582996</a:t>
            </a:r>
          </a:p>
          <a:p>
            <a:pPr lvl="0" rtl="0">
              <a:buNone/>
            </a:pPr>
            <a:r>
              <a:rPr lang="en" sz="1200">
                <a:latin typeface="Courier New"/>
                <a:ea typeface="Courier New"/>
                <a:cs typeface="Courier New"/>
                <a:sym typeface="Courier New"/>
              </a:rPr>
              <a:t>0.0229226361032</a:t>
            </a:r>
          </a:p>
          <a:p>
            <a:pPr lvl="0" rtl="0">
              <a:buNone/>
            </a:pPr>
            <a:r>
              <a:rPr lang="en" sz="1200">
                <a:latin typeface="Courier New"/>
                <a:ea typeface="Courier New"/>
                <a:cs typeface="Courier New"/>
                <a:sym typeface="Courier New"/>
              </a:rPr>
              <a:t>0.0506208213945</a:t>
            </a:r>
          </a:p>
          <a:p>
            <a:pPr lvl="0" rtl="0">
              <a:buNone/>
            </a:pPr>
            <a:r>
              <a:rPr lang="en" sz="1200">
                <a:latin typeface="Courier New"/>
                <a:ea typeface="Courier New"/>
                <a:cs typeface="Courier New"/>
                <a:sym typeface="Courier New"/>
              </a:rPr>
              <a:t>0.0787010506208</a:t>
            </a:r>
          </a:p>
          <a:p>
            <a:pPr lvl="0" rtl="0">
              <a:buNone/>
            </a:pPr>
            <a:r>
              <a:rPr lang="en" sz="1200">
                <a:latin typeface="Courier New"/>
                <a:ea typeface="Courier New"/>
                <a:cs typeface="Courier New"/>
                <a:sym typeface="Courier New"/>
              </a:rPr>
              <a:t>0.140783190067</a:t>
            </a:r>
          </a:p>
          <a:p>
            <a:pPr lvl="0" rtl="0">
              <a:buNone/>
            </a:pPr>
            <a:r>
              <a:rPr lang="en" sz="1200">
                <a:latin typeface="Courier New"/>
                <a:ea typeface="Courier New"/>
                <a:cs typeface="Courier New"/>
                <a:sym typeface="Courier New"/>
              </a:rPr>
              <a:t>0.170009551098</a:t>
            </a:r>
          </a:p>
          <a:p>
            <a:pPr lvl="0" rtl="0">
              <a:buNone/>
            </a:pPr>
            <a:r>
              <a:rPr lang="en" sz="1200">
                <a:latin typeface="Courier New"/>
                <a:ea typeface="Courier New"/>
                <a:cs typeface="Courier New"/>
                <a:sym typeface="Courier New"/>
              </a:rPr>
              <a:t>0.0329929300864</a:t>
            </a:r>
          </a:p>
          <a:p>
            <a:pPr lvl="0" rtl="0">
              <a:buNone/>
            </a:pPr>
            <a:r>
              <a:rPr lang="en" sz="1200">
                <a:latin typeface="Courier New"/>
                <a:ea typeface="Courier New"/>
                <a:cs typeface="Courier New"/>
                <a:sym typeface="Courier New"/>
              </a:rPr>
              <a:t>0.0675569520817</a:t>
            </a:r>
          </a:p>
          <a:p>
            <a:pPr lvl="0" rtl="0">
              <a:buNone/>
            </a:pPr>
            <a:r>
              <a:rPr lang="en" sz="1200">
                <a:latin typeface="Courier New"/>
                <a:ea typeface="Courier New"/>
                <a:cs typeface="Courier New"/>
                <a:sym typeface="Courier New"/>
              </a:rPr>
              <a:t>0.0523469608479</a:t>
            </a:r>
          </a:p>
          <a:p>
            <a:pPr lvl="0" rtl="0">
              <a:buNone/>
            </a:pPr>
            <a:r>
              <a:rPr lang="en" sz="1200">
                <a:latin typeface="Courier New"/>
                <a:ea typeface="Courier New"/>
                <a:cs typeface="Courier New"/>
                <a:sym typeface="Courier New"/>
              </a:rPr>
              <a:t>0.0627298291153</a:t>
            </a:r>
          </a:p>
          <a:p>
            <a:pPr lvl="0" rtl="0">
              <a:buNone/>
            </a:pPr>
            <a:r>
              <a:rPr lang="en" sz="1200">
                <a:latin typeface="Courier New"/>
                <a:ea typeface="Courier New"/>
                <a:cs typeface="Courier New"/>
                <a:sym typeface="Courier New"/>
              </a:rPr>
              <a:t>0.0752757949384</a:t>
            </a:r>
          </a:p>
          <a:p>
            <a:pPr lvl="0" rtl="0">
              <a:buNone/>
            </a:pPr>
            <a:r>
              <a:rPr lang="en" sz="1200">
                <a:latin typeface="Courier New"/>
                <a:ea typeface="Courier New"/>
                <a:cs typeface="Courier New"/>
                <a:sym typeface="Courier New"/>
              </a:rPr>
              <a:t>0.100800346096</a:t>
            </a:r>
          </a:p>
          <a:p>
            <a:pPr lvl="0" rtl="0">
              <a:buNone/>
            </a:pPr>
            <a:r>
              <a:rPr lang="en" sz="1200">
                <a:latin typeface="Courier New"/>
                <a:ea typeface="Courier New"/>
                <a:cs typeface="Courier New"/>
                <a:sym typeface="Courier New"/>
              </a:rPr>
              <a:t>...</a:t>
            </a:r>
          </a:p>
          <a:p>
            <a:endParaRPr lang="en" sz="1200">
              <a:latin typeface="Courier New"/>
              <a:ea typeface="Courier New"/>
              <a:cs typeface="Courier New"/>
              <a:sym typeface="Courier New"/>
            </a:endParaRPr>
          </a:p>
        </p:txBody>
      </p:sp>
    </p:spTree>
    <p:extLst>
      <p:ext uri="{BB962C8B-B14F-4D97-AF65-F5344CB8AC3E}">
        <p14:creationId xmlns:p14="http://schemas.microsoft.com/office/powerpoint/2010/main" val="3834980571"/>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p:spPr>
        <p:txBody>
          <a:bodyPr lIns="91425" tIns="91425" rIns="91425" bIns="91425" anchor="b" anchorCtr="0">
            <a:noAutofit/>
          </a:bodyPr>
          <a:lstStyle/>
          <a:p>
            <a:pPr>
              <a:buNone/>
            </a:pPr>
            <a:r>
              <a:rPr lang="en" dirty="0"/>
              <a:t>Using matplotlib</a:t>
            </a:r>
          </a:p>
        </p:txBody>
      </p:sp>
      <p:sp>
        <p:nvSpPr>
          <p:cNvPr id="317" name="Shape 317"/>
          <p:cNvSpPr txBox="1">
            <a:spLocks noGrp="1"/>
          </p:cNvSpPr>
          <p:nvPr>
            <p:ph idx="1"/>
          </p:nvPr>
        </p:nvSpPr>
        <p:spPr>
          <a:prstGeom prst="rect">
            <a:avLst/>
          </a:prstGeom>
        </p:spPr>
        <p:txBody>
          <a:bodyPr lIns="91425" tIns="91425" rIns="91425" bIns="91425" anchor="t" anchorCtr="0">
            <a:noAutofit/>
          </a:bodyPr>
          <a:lstStyle/>
          <a:p>
            <a:pPr marL="0" lvl="0" indent="0">
              <a:buNone/>
            </a:pPr>
            <a:r>
              <a:rPr lang="en" sz="2400" dirty="0"/>
              <a:t>This type of data is best represented using a histogram. Here's how you can easily create a histogram using the package </a:t>
            </a:r>
            <a:r>
              <a:rPr lang="en" sz="2400" dirty="0">
                <a:hlinkClick r:id="rId3"/>
              </a:rPr>
              <a:t>matplotlib</a:t>
            </a:r>
            <a:r>
              <a:rPr lang="en" sz="2400" dirty="0"/>
              <a:t>:</a:t>
            </a:r>
          </a:p>
          <a:p>
            <a:endParaRPr lang="en"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71800"/>
            <a:ext cx="78771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V="1">
            <a:off x="2286000" y="3733800"/>
            <a:ext cx="3124200" cy="76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413916" y="3315629"/>
            <a:ext cx="2739483" cy="73866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normLengths</a:t>
            </a:r>
            <a:r>
              <a:rPr lang="en-US" sz="1400" dirty="0"/>
              <a:t> is the list of normalized lengths that we created on the previous slide</a:t>
            </a:r>
          </a:p>
        </p:txBody>
      </p:sp>
    </p:spTree>
    <p:extLst>
      <p:ext uri="{BB962C8B-B14F-4D97-AF65-F5344CB8AC3E}">
        <p14:creationId xmlns:p14="http://schemas.microsoft.com/office/powerpoint/2010/main" val="3891473741"/>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p:spPr>
        <p:txBody>
          <a:bodyPr lIns="91425" tIns="91425" rIns="91425" bIns="91425" anchor="b" anchorCtr="0">
            <a:noAutofit/>
          </a:bodyPr>
          <a:lstStyle/>
          <a:p>
            <a:pPr>
              <a:buNone/>
            </a:pPr>
            <a:r>
              <a:rPr lang="en" dirty="0"/>
              <a:t>Using matplotlib</a:t>
            </a:r>
          </a:p>
        </p:txBody>
      </p:sp>
      <p:sp>
        <p:nvSpPr>
          <p:cNvPr id="317" name="Shape 317"/>
          <p:cNvSpPr txBox="1">
            <a:spLocks noGrp="1"/>
          </p:cNvSpPr>
          <p:nvPr>
            <p:ph idx="1"/>
          </p:nvPr>
        </p:nvSpPr>
        <p:spPr>
          <a:prstGeom prst="rect">
            <a:avLst/>
          </a:prstGeom>
        </p:spPr>
        <p:txBody>
          <a:bodyPr lIns="91425" tIns="91425" rIns="91425" bIns="91425" anchor="t" anchorCtr="0">
            <a:noAutofit/>
          </a:bodyPr>
          <a:lstStyle/>
          <a:p>
            <a:pPr marL="0" lvl="0" indent="0">
              <a:buNone/>
            </a:pPr>
            <a:r>
              <a:rPr lang="en" sz="2400" dirty="0"/>
              <a:t>Here's the same plot, but using some options to make it look nicer:</a:t>
            </a:r>
          </a:p>
          <a:p>
            <a:endParaRPr lang="e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85" y="2590800"/>
            <a:ext cx="7715250"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190397"/>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an output file </a:t>
            </a:r>
          </a:p>
        </p:txBody>
      </p:sp>
      <p:sp>
        <p:nvSpPr>
          <p:cNvPr id="3" name="Content Placeholder 2"/>
          <p:cNvSpPr>
            <a:spLocks noGrp="1"/>
          </p:cNvSpPr>
          <p:nvPr>
            <p:ph idx="1"/>
          </p:nvPr>
        </p:nvSpPr>
        <p:spPr/>
        <p:txBody>
          <a:bodyPr/>
          <a:lstStyle/>
          <a:p>
            <a:pPr marL="0" indent="0">
              <a:buNone/>
            </a:pPr>
            <a:r>
              <a:rPr lang="en-US" dirty="0"/>
              <a:t>Once the output file is opened, we use:</a:t>
            </a:r>
          </a:p>
          <a:p>
            <a:pPr marL="0" indent="0">
              <a:buNone/>
            </a:pPr>
            <a:r>
              <a:rPr lang="en-US" dirty="0"/>
              <a:t>	</a:t>
            </a:r>
          </a:p>
          <a:p>
            <a:pPr marL="0" indent="0" algn="ctr">
              <a:buNone/>
            </a:pPr>
            <a:r>
              <a:rPr lang="en-US" sz="2800" i="1" dirty="0" err="1">
                <a:latin typeface="Courier New" pitchFamily="49" charset="0"/>
                <a:cs typeface="Courier New" pitchFamily="49" charset="0"/>
              </a:rPr>
              <a:t>var</a:t>
            </a:r>
            <a:r>
              <a:rPr lang="en-US" sz="2800" dirty="0" err="1">
                <a:solidFill>
                  <a:srgbClr val="FF0000"/>
                </a:solidFill>
                <a:latin typeface="Courier New" pitchFamily="49" charset="0"/>
                <a:cs typeface="Courier New" pitchFamily="49" charset="0"/>
              </a:rPr>
              <a:t>.write</a:t>
            </a:r>
            <a:r>
              <a:rPr lang="en-US" sz="2800" dirty="0">
                <a:latin typeface="Courier New" pitchFamily="49" charset="0"/>
                <a:cs typeface="Courier New" pitchFamily="49" charset="0"/>
              </a:rPr>
              <a:t>(</a:t>
            </a:r>
            <a:r>
              <a:rPr lang="en-US" sz="2800" i="1" dirty="0" err="1">
                <a:latin typeface="Courier New" pitchFamily="49" charset="0"/>
                <a:cs typeface="Courier New" pitchFamily="49" charset="0"/>
              </a:rPr>
              <a:t>someStr</a:t>
            </a:r>
            <a:r>
              <a:rPr lang="en-US" sz="2800" dirty="0">
                <a:latin typeface="Courier New" pitchFamily="49" charset="0"/>
                <a:cs typeface="Courier New" pitchFamily="49" charset="0"/>
              </a:rPr>
              <a:t>)</a:t>
            </a:r>
            <a:endParaRPr lang="en-US" dirty="0">
              <a:latin typeface="Courier New" pitchFamily="49" charset="0"/>
              <a:cs typeface="Courier New" pitchFamily="49" charset="0"/>
            </a:endParaRPr>
          </a:p>
          <a:p>
            <a:pPr marL="0" indent="0">
              <a:buNone/>
            </a:pPr>
            <a:endParaRPr lang="en-US" dirty="0"/>
          </a:p>
          <a:p>
            <a:pPr marL="0" indent="0">
              <a:buNone/>
            </a:pPr>
            <a:r>
              <a:rPr lang="en-US" dirty="0"/>
              <a:t>Example:</a:t>
            </a:r>
          </a:p>
          <a:p>
            <a:pPr marL="0" indent="0">
              <a:buNone/>
            </a:pPr>
            <a:r>
              <a:rPr lang="en-US" dirty="0"/>
              <a:t>	</a:t>
            </a:r>
            <a:r>
              <a:rPr lang="en-US" sz="2400" dirty="0" err="1">
                <a:latin typeface="Courier New" pitchFamily="49" charset="0"/>
                <a:cs typeface="Courier New" pitchFamily="49" charset="0"/>
              </a:rPr>
              <a:t>outFile.write</a:t>
            </a:r>
            <a:r>
              <a:rPr lang="en-US" sz="2400" dirty="0">
                <a:latin typeface="Courier New" pitchFamily="49" charset="0"/>
                <a:cs typeface="Courier New" pitchFamily="49" charset="0"/>
              </a:rPr>
              <a:t>("This is output!\n")</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61754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an output file </a:t>
            </a:r>
          </a:p>
        </p:txBody>
      </p:sp>
      <p:sp>
        <p:nvSpPr>
          <p:cNvPr id="3" name="Content Placeholder 2"/>
          <p:cNvSpPr>
            <a:spLocks noGrp="1"/>
          </p:cNvSpPr>
          <p:nvPr>
            <p:ph idx="1"/>
          </p:nvPr>
        </p:nvSpPr>
        <p:spPr/>
        <p:txBody>
          <a:bodyPr/>
          <a:lstStyle/>
          <a:p>
            <a:pPr marL="0" indent="0">
              <a:buNone/>
            </a:pPr>
            <a:r>
              <a:rPr lang="en-US" dirty="0"/>
              <a:t>Once the output file is opened, we use:</a:t>
            </a:r>
          </a:p>
          <a:p>
            <a:pPr marL="0" indent="0">
              <a:buNone/>
            </a:pPr>
            <a:r>
              <a:rPr lang="en-US" dirty="0"/>
              <a:t>	</a:t>
            </a:r>
          </a:p>
          <a:p>
            <a:pPr marL="0" indent="0" algn="ctr">
              <a:buNone/>
            </a:pPr>
            <a:r>
              <a:rPr lang="en-US" sz="2800" i="1" dirty="0" err="1">
                <a:latin typeface="Courier New" pitchFamily="49" charset="0"/>
                <a:cs typeface="Courier New" pitchFamily="49" charset="0"/>
              </a:rPr>
              <a:t>var</a:t>
            </a:r>
            <a:r>
              <a:rPr lang="en-US" sz="2800" dirty="0" err="1">
                <a:solidFill>
                  <a:srgbClr val="FF0000"/>
                </a:solidFill>
                <a:latin typeface="Courier New" pitchFamily="49" charset="0"/>
                <a:cs typeface="Courier New" pitchFamily="49" charset="0"/>
              </a:rPr>
              <a:t>.write</a:t>
            </a:r>
            <a:r>
              <a:rPr lang="en-US" sz="2800" dirty="0">
                <a:latin typeface="Courier New" pitchFamily="49" charset="0"/>
                <a:cs typeface="Courier New" pitchFamily="49" charset="0"/>
              </a:rPr>
              <a:t>(</a:t>
            </a:r>
            <a:r>
              <a:rPr lang="en-US" sz="2800" i="1" dirty="0" err="1">
                <a:latin typeface="Courier New" pitchFamily="49" charset="0"/>
                <a:cs typeface="Courier New" pitchFamily="49" charset="0"/>
              </a:rPr>
              <a:t>someStr</a:t>
            </a:r>
            <a:r>
              <a:rPr lang="en-US" sz="2800" dirty="0">
                <a:latin typeface="Courier New" pitchFamily="49" charset="0"/>
                <a:cs typeface="Courier New" pitchFamily="49" charset="0"/>
              </a:rPr>
              <a:t>)</a:t>
            </a:r>
            <a:endParaRPr lang="en-US" dirty="0">
              <a:latin typeface="Courier New" pitchFamily="49" charset="0"/>
              <a:cs typeface="Courier New" pitchFamily="49" charset="0"/>
            </a:endParaRPr>
          </a:p>
          <a:p>
            <a:pPr marL="0" indent="0">
              <a:buNone/>
            </a:pPr>
            <a:endParaRPr lang="en-US" dirty="0"/>
          </a:p>
          <a:p>
            <a:pPr marL="0" indent="0">
              <a:buNone/>
            </a:pPr>
            <a:r>
              <a:rPr lang="en-US" dirty="0"/>
              <a:t>Example:</a:t>
            </a:r>
          </a:p>
          <a:p>
            <a:pPr marL="0" indent="0">
              <a:buNone/>
            </a:pPr>
            <a:r>
              <a:rPr lang="en-US" dirty="0"/>
              <a:t>	</a:t>
            </a:r>
            <a:r>
              <a:rPr lang="en-US" sz="2400" dirty="0" err="1">
                <a:latin typeface="Courier New" pitchFamily="49" charset="0"/>
                <a:cs typeface="Courier New" pitchFamily="49" charset="0"/>
              </a:rPr>
              <a:t>outFile.write</a:t>
            </a:r>
            <a:r>
              <a:rPr lang="en-US" sz="2400" dirty="0">
                <a:latin typeface="Courier New" pitchFamily="49" charset="0"/>
                <a:cs typeface="Courier New" pitchFamily="49" charset="0"/>
              </a:rPr>
              <a:t>("This is output!\n")</a:t>
            </a:r>
            <a:endParaRPr lang="en-US" dirty="0">
              <a:latin typeface="Courier New" pitchFamily="49" charset="0"/>
              <a:cs typeface="Courier New" pitchFamily="49" charset="0"/>
            </a:endParaRPr>
          </a:p>
        </p:txBody>
      </p:sp>
      <p:sp>
        <p:nvSpPr>
          <p:cNvPr id="5" name="Freeform 4"/>
          <p:cNvSpPr/>
          <p:nvPr/>
        </p:nvSpPr>
        <p:spPr>
          <a:xfrm>
            <a:off x="6800850" y="5010150"/>
            <a:ext cx="371475" cy="404127"/>
          </a:xfrm>
          <a:custGeom>
            <a:avLst/>
            <a:gdLst>
              <a:gd name="connsiteX0" fmla="*/ 371475 w 371475"/>
              <a:gd name="connsiteY0" fmla="*/ 0 h 219075"/>
              <a:gd name="connsiteX1" fmla="*/ 285750 w 371475"/>
              <a:gd name="connsiteY1" fmla="*/ 161925 h 219075"/>
              <a:gd name="connsiteX2" fmla="*/ 0 w 371475"/>
              <a:gd name="connsiteY2" fmla="*/ 219075 h 219075"/>
            </a:gdLst>
            <a:ahLst/>
            <a:cxnLst>
              <a:cxn ang="0">
                <a:pos x="connsiteX0" y="connsiteY0"/>
              </a:cxn>
              <a:cxn ang="0">
                <a:pos x="connsiteX1" y="connsiteY1"/>
              </a:cxn>
              <a:cxn ang="0">
                <a:pos x="connsiteX2" y="connsiteY2"/>
              </a:cxn>
            </a:cxnLst>
            <a:rect l="l" t="t" r="r" b="b"/>
            <a:pathLst>
              <a:path w="371475" h="219075">
                <a:moveTo>
                  <a:pt x="371475" y="0"/>
                </a:moveTo>
                <a:cubicBezTo>
                  <a:pt x="359568" y="62706"/>
                  <a:pt x="347662" y="125413"/>
                  <a:pt x="285750" y="161925"/>
                </a:cubicBezTo>
                <a:cubicBezTo>
                  <a:pt x="223838" y="198437"/>
                  <a:pt x="111919" y="208756"/>
                  <a:pt x="0" y="219075"/>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14800" y="5181600"/>
            <a:ext cx="2657475" cy="738664"/>
          </a:xfrm>
          <a:prstGeom prst="rect">
            <a:avLst/>
          </a:prstGeom>
          <a:noFill/>
        </p:spPr>
        <p:txBody>
          <a:bodyPr wrap="square" rtlCol="0">
            <a:spAutoFit/>
          </a:bodyPr>
          <a:lstStyle/>
          <a:p>
            <a:pPr algn="r"/>
            <a:r>
              <a:rPr lang="en-US" sz="1400" dirty="0"/>
              <a:t>Don't forget the newline!</a:t>
            </a:r>
            <a:br>
              <a:rPr lang="en-US" sz="1400" dirty="0"/>
            </a:br>
            <a:r>
              <a:rPr lang="en-US" sz="1400" dirty="0"/>
              <a:t>Unlike  </a:t>
            </a:r>
            <a:r>
              <a:rPr lang="en-US" sz="1200" dirty="0">
                <a:latin typeface="Courier New" pitchFamily="49" charset="0"/>
                <a:cs typeface="Courier New" pitchFamily="49" charset="0"/>
              </a:rPr>
              <a:t>print</a:t>
            </a:r>
            <a:r>
              <a:rPr lang="en-US" sz="1400" dirty="0"/>
              <a:t>, </a:t>
            </a:r>
            <a:r>
              <a:rPr lang="en-US" sz="1200" dirty="0">
                <a:latin typeface="Courier New" pitchFamily="49" charset="0"/>
                <a:cs typeface="Courier New" pitchFamily="49" charset="0"/>
              </a:rPr>
              <a:t>.write()</a:t>
            </a:r>
            <a:r>
              <a:rPr lang="en-US" sz="1200" dirty="0">
                <a:cs typeface="Courier New" pitchFamily="49" charset="0"/>
              </a:rPr>
              <a:t> </a:t>
            </a:r>
            <a:r>
              <a:rPr lang="en-US" sz="1400" dirty="0"/>
              <a:t>does not insert this for you.</a:t>
            </a:r>
          </a:p>
        </p:txBody>
      </p:sp>
    </p:spTree>
    <p:extLst>
      <p:ext uri="{BB962C8B-B14F-4D97-AF65-F5344CB8AC3E}">
        <p14:creationId xmlns:p14="http://schemas.microsoft.com/office/powerpoint/2010/main" val="425022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normAutofit/>
          </a:bodyPr>
          <a:lstStyle/>
          <a:p>
            <a:pPr marL="0" indent="0">
              <a:buNone/>
            </a:pPr>
            <a:r>
              <a:rPr lang="en-US" sz="2800" u="sng" dirty="0">
                <a:cs typeface="Courier New" pitchFamily="49" charset="0"/>
              </a:rPr>
              <a:t>Code</a:t>
            </a:r>
            <a:endParaRPr lang="en-US" sz="2400" u="sng" dirty="0">
              <a:cs typeface="Courier New" pitchFamily="49" charset="0"/>
            </a:endParaRPr>
          </a:p>
          <a:p>
            <a:pPr marL="0" indent="0">
              <a:buNone/>
            </a:pPr>
            <a:r>
              <a:rPr lang="en-US" sz="2000" dirty="0" err="1">
                <a:latin typeface="Courier New" pitchFamily="49" charset="0"/>
                <a:cs typeface="Courier New" pitchFamily="49" charset="0"/>
              </a:rPr>
              <a:t>fileName</a:t>
            </a:r>
            <a:r>
              <a:rPr lang="en-US" sz="2000" dirty="0">
                <a:latin typeface="Courier New" pitchFamily="49" charset="0"/>
                <a:cs typeface="Courier New" pitchFamily="49" charset="0"/>
              </a:rPr>
              <a:t> = </a:t>
            </a:r>
            <a:r>
              <a:rPr lang="en-US" sz="2000" dirty="0">
                <a:solidFill>
                  <a:schemeClr val="tx1">
                    <a:lumMod val="50000"/>
                    <a:lumOff val="50000"/>
                  </a:schemeClr>
                </a:solidFill>
                <a:latin typeface="Courier New" pitchFamily="49" charset="0"/>
                <a:cs typeface="Courier New" pitchFamily="49" charset="0"/>
              </a:rPr>
              <a:t>"output.txt"</a:t>
            </a:r>
            <a:endParaRPr lang="en-US" sz="2000" dirty="0">
              <a:latin typeface="Courier New" pitchFamily="49" charset="0"/>
              <a:cs typeface="Courier New" pitchFamily="49" charset="0"/>
            </a:endParaRPr>
          </a:p>
          <a:p>
            <a:pPr marL="0" indent="0">
              <a:buNone/>
            </a:pPr>
            <a:r>
              <a:rPr lang="en-US" sz="2000" dirty="0" err="1">
                <a:latin typeface="Courier New" pitchFamily="49" charset="0"/>
                <a:cs typeface="Courier New" pitchFamily="49" charset="0"/>
              </a:rPr>
              <a:t>outFile</a:t>
            </a:r>
            <a:r>
              <a:rPr lang="en-US" sz="2000" dirty="0">
                <a:latin typeface="Courier New" pitchFamily="49" charset="0"/>
                <a:cs typeface="Courier New" pitchFamily="49" charset="0"/>
              </a:rPr>
              <a:t> = open(</a:t>
            </a:r>
            <a:r>
              <a:rPr lang="en-US" sz="2000" dirty="0" err="1">
                <a:latin typeface="Courier New" pitchFamily="49" charset="0"/>
                <a:cs typeface="Courier New" pitchFamily="49" charset="0"/>
              </a:rPr>
              <a:t>fileName</a:t>
            </a:r>
            <a:r>
              <a:rPr lang="en-US" sz="2000" dirty="0">
                <a:latin typeface="Courier New" pitchFamily="49" charset="0"/>
                <a:cs typeface="Courier New" pitchFamily="49" charset="0"/>
              </a:rPr>
              <a:t>, </a:t>
            </a:r>
            <a:r>
              <a:rPr lang="en-US" sz="2000" dirty="0">
                <a:solidFill>
                  <a:schemeClr val="tx1">
                    <a:lumMod val="50000"/>
                    <a:lumOff val="50000"/>
                  </a:schemeClr>
                </a:solidFill>
                <a:latin typeface="Courier New" pitchFamily="49" charset="0"/>
                <a:cs typeface="Courier New" pitchFamily="49" charset="0"/>
              </a:rPr>
              <a:t>'w'</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outFile.write</a:t>
            </a:r>
            <a:r>
              <a:rPr lang="en-US" sz="2000" dirty="0">
                <a:latin typeface="Courier New" pitchFamily="49" charset="0"/>
                <a:cs typeface="Courier New" pitchFamily="49" charset="0"/>
              </a:rPr>
              <a:t>(</a:t>
            </a:r>
            <a:r>
              <a:rPr lang="en-US" sz="2000" dirty="0">
                <a:solidFill>
                  <a:schemeClr val="tx1">
                    <a:lumMod val="50000"/>
                    <a:lumOff val="50000"/>
                  </a:schemeClr>
                </a:solidFill>
                <a:latin typeface="Courier New" pitchFamily="49" charset="0"/>
                <a:cs typeface="Courier New" pitchFamily="49" charset="0"/>
              </a:rPr>
              <a:t>"This is me,"</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outFile.write</a:t>
            </a:r>
            <a:r>
              <a:rPr lang="en-US" sz="2000" dirty="0">
                <a:latin typeface="Courier New" pitchFamily="49" charset="0"/>
                <a:cs typeface="Courier New" pitchFamily="49" charset="0"/>
              </a:rPr>
              <a:t>(</a:t>
            </a:r>
            <a:r>
              <a:rPr lang="en-US" sz="2000" dirty="0">
                <a:solidFill>
                  <a:schemeClr val="tx1">
                    <a:lumMod val="50000"/>
                    <a:lumOff val="50000"/>
                  </a:schemeClr>
                </a:solidFill>
                <a:latin typeface="Courier New" pitchFamily="49" charset="0"/>
                <a:cs typeface="Courier New" pitchFamily="49" charset="0"/>
              </a:rPr>
              <a:t>"printing to \n a file."</a:t>
            </a:r>
            <a:r>
              <a:rPr lang="en-US" sz="2000" dirty="0">
                <a:latin typeface="Courier New" pitchFamily="49" charset="0"/>
                <a:cs typeface="Courier New" pitchFamily="49" charset="0"/>
              </a:rPr>
              <a:t>)</a:t>
            </a:r>
          </a:p>
          <a:p>
            <a:pPr marL="0" indent="0">
              <a:buNone/>
            </a:pPr>
            <a:r>
              <a:rPr lang="en-US" sz="2000" dirty="0" err="1">
                <a:latin typeface="Courier New" pitchFamily="49" charset="0"/>
                <a:cs typeface="Courier New" pitchFamily="49" charset="0"/>
              </a:rPr>
              <a:t>outFile.close</a:t>
            </a:r>
            <a:r>
              <a:rPr lang="en-US" sz="2000" dirty="0">
                <a:latin typeface="Courier New" pitchFamily="49" charset="0"/>
                <a:cs typeface="Courier New" pitchFamily="49" charset="0"/>
              </a:rPr>
              <a:t>()</a:t>
            </a:r>
          </a:p>
          <a:p>
            <a:pPr marL="0" indent="0">
              <a:buNone/>
            </a:pPr>
            <a:endParaRPr lang="en-US" sz="2000" dirty="0">
              <a:latin typeface="Courier New" pitchFamily="49" charset="0"/>
              <a:cs typeface="Courier New" pitchFamily="49" charset="0"/>
            </a:endParaRPr>
          </a:p>
          <a:p>
            <a:pPr marL="0" indent="0">
              <a:buNone/>
            </a:pPr>
            <a:r>
              <a:rPr lang="en-US" sz="2800" u="sng" dirty="0">
                <a:cs typeface="Courier New" pitchFamily="49" charset="0"/>
              </a:rPr>
              <a:t>output.txt</a:t>
            </a:r>
          </a:p>
          <a:p>
            <a:pPr marL="0" indent="0">
              <a:buNone/>
            </a:pPr>
            <a:r>
              <a:rPr lang="en-US" sz="2000" dirty="0">
                <a:latin typeface="Courier New" pitchFamily="49" charset="0"/>
                <a:cs typeface="Courier New" pitchFamily="49" charset="0"/>
              </a:rPr>
              <a:t>This is </a:t>
            </a:r>
            <a:r>
              <a:rPr lang="en-US" sz="2000" dirty="0" err="1">
                <a:latin typeface="Courier New" pitchFamily="49" charset="0"/>
                <a:cs typeface="Courier New" pitchFamily="49" charset="0"/>
              </a:rPr>
              <a:t>me,printing</a:t>
            </a:r>
            <a:r>
              <a:rPr lang="en-US" sz="2000" dirty="0">
                <a:latin typeface="Courier New" pitchFamily="49" charset="0"/>
                <a:cs typeface="Courier New" pitchFamily="49" charset="0"/>
              </a:rPr>
              <a:t> to </a:t>
            </a:r>
          </a:p>
          <a:p>
            <a:pPr marL="0" indent="0">
              <a:buNone/>
            </a:pPr>
            <a:r>
              <a:rPr lang="en-US" sz="2000" dirty="0">
                <a:latin typeface="Courier New" pitchFamily="49" charset="0"/>
                <a:cs typeface="Courier New" pitchFamily="49" charset="0"/>
              </a:rPr>
              <a:t> a file.</a:t>
            </a:r>
          </a:p>
        </p:txBody>
      </p:sp>
      <p:cxnSp>
        <p:nvCxnSpPr>
          <p:cNvPr id="5" name="Straight Arrow Connector 4"/>
          <p:cNvCxnSpPr/>
          <p:nvPr/>
        </p:nvCxnSpPr>
        <p:spPr>
          <a:xfrm flipH="1">
            <a:off x="4267200" y="5105400"/>
            <a:ext cx="1219200" cy="0"/>
          </a:xfrm>
          <a:prstGeom prst="straightConnector1">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62600" y="4876800"/>
            <a:ext cx="1600200" cy="523220"/>
          </a:xfrm>
          <a:prstGeom prst="rect">
            <a:avLst/>
          </a:prstGeom>
          <a:noFill/>
        </p:spPr>
        <p:txBody>
          <a:bodyPr wrap="square" rtlCol="0">
            <a:spAutoFit/>
          </a:bodyPr>
          <a:lstStyle/>
          <a:p>
            <a:r>
              <a:rPr lang="en-US" sz="1400" dirty="0"/>
              <a:t>Note the spacing and newline</a:t>
            </a:r>
          </a:p>
        </p:txBody>
      </p:sp>
    </p:spTree>
    <p:extLst>
      <p:ext uri="{BB962C8B-B14F-4D97-AF65-F5344CB8AC3E}">
        <p14:creationId xmlns:p14="http://schemas.microsoft.com/office/powerpoint/2010/main" val="1817265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3893</TotalTime>
  <Words>3412</Words>
  <Application>Microsoft Macintosh PowerPoint</Application>
  <PresentationFormat>On-screen Show (4:3)</PresentationFormat>
  <Paragraphs>807</Paragraphs>
  <Slides>62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Courier New</vt:lpstr>
      <vt:lpstr>Office Theme</vt:lpstr>
      <vt:lpstr>Data structures pt II: Dictionaries</vt:lpstr>
      <vt:lpstr>Previously on GCB Bootcamp</vt:lpstr>
      <vt:lpstr>Today's schedule</vt:lpstr>
      <vt:lpstr>1. File writing</vt:lpstr>
      <vt:lpstr>File writing</vt:lpstr>
      <vt:lpstr>File writing</vt:lpstr>
      <vt:lpstr>Writing to an output file </vt:lpstr>
      <vt:lpstr>Writing to an output file </vt:lpstr>
      <vt:lpstr>Simple example</vt:lpstr>
      <vt:lpstr>Only strings can be printed</vt:lpstr>
      <vt:lpstr>Only strings can be printed</vt:lpstr>
      <vt:lpstr>Reading and writing can be done at the same time (as long as it's to different files)</vt:lpstr>
      <vt:lpstr>2. Dictionaries</vt:lpstr>
      <vt:lpstr>Lists vs Dictionaries</vt:lpstr>
      <vt:lpstr>1. Indexing by keys</vt:lpstr>
      <vt:lpstr>1. Indexing by keys</vt:lpstr>
      <vt:lpstr>2. Unordered</vt:lpstr>
      <vt:lpstr>2. Unordered</vt:lpstr>
      <vt:lpstr>Practice with dictionary keys</vt:lpstr>
      <vt:lpstr>Practice with dictionary keys</vt:lpstr>
      <vt:lpstr>Practice with dictionary keys</vt:lpstr>
      <vt:lpstr>Practice with dictionary keys</vt:lpstr>
      <vt:lpstr>Practice with dictionary keys</vt:lpstr>
      <vt:lpstr>Practice with dictionary keys</vt:lpstr>
      <vt:lpstr>Practice with dictionary keys</vt:lpstr>
      <vt:lpstr>Practice with dictionary keys</vt:lpstr>
      <vt:lpstr>Creating a dictionary</vt:lpstr>
      <vt:lpstr>Creating a dictionary</vt:lpstr>
      <vt:lpstr>Adding to a dictionary</vt:lpstr>
      <vt:lpstr>Adding to a dictionary</vt:lpstr>
      <vt:lpstr>Removing from a dictionary</vt:lpstr>
      <vt:lpstr>Removing from a dictionary</vt:lpstr>
      <vt:lpstr>Phonebook example</vt:lpstr>
      <vt:lpstr>Phonebook example</vt:lpstr>
      <vt:lpstr>Checking if something is in the dict</vt:lpstr>
      <vt:lpstr>Dictionary methods</vt:lpstr>
      <vt:lpstr>Using .keys()</vt:lpstr>
      <vt:lpstr>Using .keys()</vt:lpstr>
      <vt:lpstr>Using .keys()</vt:lpstr>
      <vt:lpstr>Using .values()</vt:lpstr>
      <vt:lpstr>Using .items()</vt:lpstr>
      <vt:lpstr>Sorting a dictionary</vt:lpstr>
      <vt:lpstr>Sorting by values</vt:lpstr>
      <vt:lpstr>Safe lookup using .get</vt:lpstr>
      <vt:lpstr>Terminology quiz</vt:lpstr>
      <vt:lpstr>Terminology quiz</vt:lpstr>
      <vt:lpstr>Terminology quiz</vt:lpstr>
      <vt:lpstr>Terminology quiz</vt:lpstr>
      <vt:lpstr>Terminology quiz</vt:lpstr>
      <vt:lpstr>Terminology quiz</vt:lpstr>
      <vt:lpstr>Terminology quiz</vt:lpstr>
      <vt:lpstr>Terminology quiz</vt:lpstr>
      <vt:lpstr>Appendix</vt:lpstr>
      <vt:lpstr>Why use a dictionary?</vt:lpstr>
      <vt:lpstr>Example: matching across files</vt:lpstr>
      <vt:lpstr>Ex. cont.: data files</vt:lpstr>
      <vt:lpstr>Ex. cont.: Plan</vt:lpstr>
      <vt:lpstr>Ex. cont.: Code pt. 1</vt:lpstr>
      <vt:lpstr>Ex. cont.: Code pt. 2</vt:lpstr>
      <vt:lpstr>Ex. cont.: Output</vt:lpstr>
      <vt:lpstr>Using matplotlib</vt:lpstr>
      <vt:lpstr>Using matplotlib</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I/O (part II) and dictionaries</dc:title>
  <dc:creator>Sarah</dc:creator>
  <cp:lastModifiedBy>Microsoft Office User</cp:lastModifiedBy>
  <cp:revision>41</cp:revision>
  <dcterms:created xsi:type="dcterms:W3CDTF">2013-08-08T13:44:24Z</dcterms:created>
  <dcterms:modified xsi:type="dcterms:W3CDTF">2018-08-17T14:52:00Z</dcterms:modified>
</cp:coreProperties>
</file>